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2"/>
  </p:sldMasterIdLst>
  <p:notesMasterIdLst>
    <p:notesMasterId r:id="rId49"/>
  </p:notesMasterIdLst>
  <p:handoutMasterIdLst>
    <p:handoutMasterId r:id="rId50"/>
  </p:handoutMasterIdLst>
  <p:sldIdLst>
    <p:sldId id="256" r:id="rId3"/>
    <p:sldId id="314" r:id="rId4"/>
    <p:sldId id="315" r:id="rId5"/>
    <p:sldId id="319" r:id="rId6"/>
    <p:sldId id="301" r:id="rId7"/>
    <p:sldId id="311" r:id="rId8"/>
    <p:sldId id="312" r:id="rId9"/>
    <p:sldId id="313" r:id="rId10"/>
    <p:sldId id="257" r:id="rId11"/>
    <p:sldId id="258" r:id="rId12"/>
    <p:sldId id="259" r:id="rId13"/>
    <p:sldId id="320" r:id="rId14"/>
    <p:sldId id="260" r:id="rId15"/>
    <p:sldId id="263" r:id="rId16"/>
    <p:sldId id="264" r:id="rId17"/>
    <p:sldId id="265" r:id="rId18"/>
    <p:sldId id="267" r:id="rId19"/>
    <p:sldId id="305" r:id="rId20"/>
    <p:sldId id="306" r:id="rId21"/>
    <p:sldId id="307" r:id="rId22"/>
    <p:sldId id="323" r:id="rId23"/>
    <p:sldId id="276" r:id="rId24"/>
    <p:sldId id="268" r:id="rId25"/>
    <p:sldId id="316" r:id="rId26"/>
    <p:sldId id="277" r:id="rId27"/>
    <p:sldId id="278" r:id="rId28"/>
    <p:sldId id="280" r:id="rId29"/>
    <p:sldId id="281" r:id="rId30"/>
    <p:sldId id="285" r:id="rId31"/>
    <p:sldId id="283" r:id="rId32"/>
    <p:sldId id="288" r:id="rId33"/>
    <p:sldId id="282" r:id="rId34"/>
    <p:sldId id="291" r:id="rId35"/>
    <p:sldId id="292" r:id="rId36"/>
    <p:sldId id="324" r:id="rId37"/>
    <p:sldId id="322" r:id="rId38"/>
    <p:sldId id="325" r:id="rId39"/>
    <p:sldId id="300" r:id="rId40"/>
    <p:sldId id="317" r:id="rId41"/>
    <p:sldId id="293" r:id="rId42"/>
    <p:sldId id="298" r:id="rId43"/>
    <p:sldId id="297" r:id="rId44"/>
    <p:sldId id="299" r:id="rId45"/>
    <p:sldId id="294" r:id="rId46"/>
    <p:sldId id="296" r:id="rId47"/>
    <p:sldId id="321"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743C"/>
    <a:srgbClr val="D5FA68"/>
    <a:srgbClr val="448B91"/>
    <a:srgbClr val="DDC855"/>
    <a:srgbClr val="BAC48E"/>
    <a:srgbClr val="C2D181"/>
    <a:srgbClr val="B1789C"/>
    <a:srgbClr val="B5BD95"/>
    <a:srgbClr val="B1B69C"/>
    <a:srgbClr val="BFCC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4" autoAdjust="0"/>
    <p:restoredTop sz="72268" autoAdjust="0"/>
  </p:normalViewPr>
  <p:slideViewPr>
    <p:cSldViewPr snapToGrid="0">
      <p:cViewPr varScale="1">
        <p:scale>
          <a:sx n="82" d="100"/>
          <a:sy n="82" d="100"/>
        </p:scale>
        <p:origin x="1848" y="96"/>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1"/>
                    </a:solidFill>
                    <a:latin typeface="+mn-lt"/>
                    <a:ea typeface="+mn-ea"/>
                    <a:cs typeface="+mn-cs"/>
                  </a:defRPr>
                </a:pPr>
                <a:endParaRPr lang="en-US"/>
              </a:p>
            </c:tx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8573D5-C6B2-4F8A-A32F-0F3CE86E8F1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FE7B847-91C7-43AD-B212-883ED2C5FCF9}">
      <dgm:prSet phldrT="[Text]"/>
      <dgm:spPr/>
      <dgm:t>
        <a:bodyPr/>
        <a:lstStyle/>
        <a:p>
          <a:r>
            <a:rPr lang="en-US" b="1" dirty="0">
              <a:latin typeface="Sora" pitchFamily="2" charset="0"/>
              <a:cs typeface="Sora" pitchFamily="2" charset="0"/>
            </a:rPr>
            <a:t>Web 1.0 - static</a:t>
          </a:r>
        </a:p>
      </dgm:t>
    </dgm:pt>
    <dgm:pt modelId="{4436B7E3-F318-4918-BDC1-8F2BC6E683D1}" type="parTrans" cxnId="{3E794A94-B2B8-48ED-9E74-8F955D3D1AF4}">
      <dgm:prSet/>
      <dgm:spPr/>
      <dgm:t>
        <a:bodyPr/>
        <a:lstStyle/>
        <a:p>
          <a:endParaRPr lang="en-US"/>
        </a:p>
      </dgm:t>
    </dgm:pt>
    <dgm:pt modelId="{54556CB8-E3AD-47FA-AC6C-788C5151F7EB}" type="sibTrans" cxnId="{3E794A94-B2B8-48ED-9E74-8F955D3D1AF4}">
      <dgm:prSet/>
      <dgm:spPr/>
      <dgm:t>
        <a:bodyPr/>
        <a:lstStyle/>
        <a:p>
          <a:endParaRPr lang="en-US"/>
        </a:p>
      </dgm:t>
    </dgm:pt>
    <dgm:pt modelId="{1F117E15-A5F1-4B2C-A6D6-3B4ACFB2F51C}">
      <dgm:prSet phldrT="[Text]"/>
      <dgm:spPr/>
      <dgm:t>
        <a:bodyPr/>
        <a:lstStyle/>
        <a:p>
          <a:r>
            <a:rPr lang="en-US" dirty="0">
              <a:latin typeface="Sora" pitchFamily="2" charset="0"/>
              <a:cs typeface="Sora" pitchFamily="2" charset="0"/>
            </a:rPr>
            <a:t>Browser</a:t>
          </a:r>
        </a:p>
      </dgm:t>
    </dgm:pt>
    <dgm:pt modelId="{A18C4AF1-3FFB-419F-B710-61CE759D6E4E}" type="parTrans" cxnId="{1E99F6DD-0A40-4FA0-997C-84C895D8F4D0}">
      <dgm:prSet/>
      <dgm:spPr/>
      <dgm:t>
        <a:bodyPr/>
        <a:lstStyle/>
        <a:p>
          <a:endParaRPr lang="en-US"/>
        </a:p>
      </dgm:t>
    </dgm:pt>
    <dgm:pt modelId="{6632D7E7-09E9-4997-B192-0EB8E77EE9B3}" type="sibTrans" cxnId="{1E99F6DD-0A40-4FA0-997C-84C895D8F4D0}">
      <dgm:prSet/>
      <dgm:spPr/>
      <dgm:t>
        <a:bodyPr/>
        <a:lstStyle/>
        <a:p>
          <a:endParaRPr lang="en-US"/>
        </a:p>
      </dgm:t>
    </dgm:pt>
    <dgm:pt modelId="{3EB6E66B-F475-42DB-BB41-0A33C30919BE}">
      <dgm:prSet phldrT="[Text]"/>
      <dgm:spPr/>
      <dgm:t>
        <a:bodyPr/>
        <a:lstStyle/>
        <a:p>
          <a:r>
            <a:rPr lang="en-US" dirty="0">
              <a:latin typeface="Sora" pitchFamily="2" charset="0"/>
              <a:cs typeface="Sora" pitchFamily="2" charset="0"/>
            </a:rPr>
            <a:t>Websites</a:t>
          </a:r>
        </a:p>
      </dgm:t>
    </dgm:pt>
    <dgm:pt modelId="{F45EB8DE-4517-4F0A-A300-AE8A38D31003}" type="parTrans" cxnId="{DFD3F792-C560-4328-90D1-2FAA4517F3BC}">
      <dgm:prSet/>
      <dgm:spPr/>
      <dgm:t>
        <a:bodyPr/>
        <a:lstStyle/>
        <a:p>
          <a:endParaRPr lang="en-US"/>
        </a:p>
      </dgm:t>
    </dgm:pt>
    <dgm:pt modelId="{DB7920F0-94CC-4861-9D7E-366C48724CCE}" type="sibTrans" cxnId="{DFD3F792-C560-4328-90D1-2FAA4517F3BC}">
      <dgm:prSet/>
      <dgm:spPr/>
      <dgm:t>
        <a:bodyPr/>
        <a:lstStyle/>
        <a:p>
          <a:endParaRPr lang="en-US"/>
        </a:p>
      </dgm:t>
    </dgm:pt>
    <dgm:pt modelId="{3DAD3983-E4D3-4D2A-8908-56F92B29D124}">
      <dgm:prSet phldrT="[Text]"/>
      <dgm:spPr/>
      <dgm:t>
        <a:bodyPr/>
        <a:lstStyle/>
        <a:p>
          <a:r>
            <a:rPr lang="en-US" b="1" dirty="0">
              <a:latin typeface="Sora" pitchFamily="2" charset="0"/>
              <a:cs typeface="Sora" pitchFamily="2" charset="0"/>
            </a:rPr>
            <a:t>Web 2.0 - centralized</a:t>
          </a:r>
        </a:p>
      </dgm:t>
    </dgm:pt>
    <dgm:pt modelId="{80622DBA-2249-4B8B-BA26-93233873ADB4}" type="parTrans" cxnId="{853019A5-D687-4A19-8051-E72DA1DAEEB9}">
      <dgm:prSet/>
      <dgm:spPr/>
      <dgm:t>
        <a:bodyPr/>
        <a:lstStyle/>
        <a:p>
          <a:endParaRPr lang="en-US"/>
        </a:p>
      </dgm:t>
    </dgm:pt>
    <dgm:pt modelId="{FA301B3E-8496-4B80-9D2C-74DE35A167D1}" type="sibTrans" cxnId="{853019A5-D687-4A19-8051-E72DA1DAEEB9}">
      <dgm:prSet/>
      <dgm:spPr/>
      <dgm:t>
        <a:bodyPr/>
        <a:lstStyle/>
        <a:p>
          <a:endParaRPr lang="en-US"/>
        </a:p>
      </dgm:t>
    </dgm:pt>
    <dgm:pt modelId="{4B494B15-2E01-457A-A792-6E27F557A1F0}">
      <dgm:prSet phldrT="[Text]"/>
      <dgm:spPr/>
      <dgm:t>
        <a:bodyPr/>
        <a:lstStyle/>
        <a:p>
          <a:r>
            <a:rPr lang="en-US" dirty="0">
              <a:latin typeface="Sora" pitchFamily="2" charset="0"/>
              <a:cs typeface="Sora" pitchFamily="2" charset="0"/>
            </a:rPr>
            <a:t>Mobile</a:t>
          </a:r>
        </a:p>
      </dgm:t>
    </dgm:pt>
    <dgm:pt modelId="{51CDDCAC-F403-4919-978B-7550D3F79F53}" type="parTrans" cxnId="{BDD6B2B7-B053-4148-A0A4-4B57941C7BD3}">
      <dgm:prSet/>
      <dgm:spPr/>
      <dgm:t>
        <a:bodyPr/>
        <a:lstStyle/>
        <a:p>
          <a:endParaRPr lang="en-US"/>
        </a:p>
      </dgm:t>
    </dgm:pt>
    <dgm:pt modelId="{B7C449DF-0238-4CE5-9209-395F5237E34C}" type="sibTrans" cxnId="{BDD6B2B7-B053-4148-A0A4-4B57941C7BD3}">
      <dgm:prSet/>
      <dgm:spPr/>
      <dgm:t>
        <a:bodyPr/>
        <a:lstStyle/>
        <a:p>
          <a:endParaRPr lang="en-US"/>
        </a:p>
      </dgm:t>
    </dgm:pt>
    <dgm:pt modelId="{30608B58-314A-4336-8411-F3ED2599822C}">
      <dgm:prSet phldrT="[Text]"/>
      <dgm:spPr/>
      <dgm:t>
        <a:bodyPr/>
        <a:lstStyle/>
        <a:p>
          <a:r>
            <a:rPr lang="en-US" dirty="0">
              <a:latin typeface="Sora" pitchFamily="2" charset="0"/>
              <a:cs typeface="Sora" pitchFamily="2" charset="0"/>
            </a:rPr>
            <a:t>Apps</a:t>
          </a:r>
        </a:p>
      </dgm:t>
    </dgm:pt>
    <dgm:pt modelId="{5710641C-7F3F-494D-B930-08845F7B6D09}" type="parTrans" cxnId="{708698EF-9CB0-43C3-B44E-C1166B788DD7}">
      <dgm:prSet/>
      <dgm:spPr/>
      <dgm:t>
        <a:bodyPr/>
        <a:lstStyle/>
        <a:p>
          <a:endParaRPr lang="en-US"/>
        </a:p>
      </dgm:t>
    </dgm:pt>
    <dgm:pt modelId="{5F990060-F781-4FB0-A6A4-37977917C08F}" type="sibTrans" cxnId="{708698EF-9CB0-43C3-B44E-C1166B788DD7}">
      <dgm:prSet/>
      <dgm:spPr/>
      <dgm:t>
        <a:bodyPr/>
        <a:lstStyle/>
        <a:p>
          <a:endParaRPr lang="en-US"/>
        </a:p>
      </dgm:t>
    </dgm:pt>
    <dgm:pt modelId="{5AEC650C-2689-4012-9024-144AA27C99BB}">
      <dgm:prSet phldrT="[Text]"/>
      <dgm:spPr/>
      <dgm:t>
        <a:bodyPr/>
        <a:lstStyle/>
        <a:p>
          <a:r>
            <a:rPr lang="en-US" dirty="0">
              <a:latin typeface="Sora" pitchFamily="2" charset="0"/>
              <a:cs typeface="Sora" pitchFamily="2" charset="0"/>
            </a:rPr>
            <a:t>Servers</a:t>
          </a:r>
        </a:p>
      </dgm:t>
    </dgm:pt>
    <dgm:pt modelId="{EB581A00-0A58-4B99-B713-677D75B28A84}" type="parTrans" cxnId="{FCD06824-8EB9-414A-B04B-68A47F4196FF}">
      <dgm:prSet/>
      <dgm:spPr/>
      <dgm:t>
        <a:bodyPr/>
        <a:lstStyle/>
        <a:p>
          <a:endParaRPr lang="en-US"/>
        </a:p>
      </dgm:t>
    </dgm:pt>
    <dgm:pt modelId="{DAF95190-36D4-457D-A5E3-265AC4214EE4}" type="sibTrans" cxnId="{FCD06824-8EB9-414A-B04B-68A47F4196FF}">
      <dgm:prSet/>
      <dgm:spPr/>
      <dgm:t>
        <a:bodyPr/>
        <a:lstStyle/>
        <a:p>
          <a:endParaRPr lang="en-US"/>
        </a:p>
      </dgm:t>
    </dgm:pt>
    <dgm:pt modelId="{711A6AEE-CAC4-4DDF-A96A-1BB01916719F}">
      <dgm:prSet phldrT="[Text]"/>
      <dgm:spPr/>
      <dgm:t>
        <a:bodyPr/>
        <a:lstStyle/>
        <a:p>
          <a:r>
            <a:rPr lang="en-US" b="1" dirty="0">
              <a:latin typeface="Sora" pitchFamily="2" charset="0"/>
              <a:cs typeface="Sora" pitchFamily="2" charset="0"/>
            </a:rPr>
            <a:t>Web 3.0 - decentralized</a:t>
          </a:r>
        </a:p>
      </dgm:t>
    </dgm:pt>
    <dgm:pt modelId="{342762AB-F185-4909-A2A5-4DFA57220E71}" type="sibTrans" cxnId="{B7233AB5-E61E-434D-AC3F-29B9F84B6D1D}">
      <dgm:prSet/>
      <dgm:spPr/>
      <dgm:t>
        <a:bodyPr/>
        <a:lstStyle/>
        <a:p>
          <a:endParaRPr lang="en-US"/>
        </a:p>
      </dgm:t>
    </dgm:pt>
    <dgm:pt modelId="{6FB70FD6-E707-4205-B0A2-025B51677442}" type="parTrans" cxnId="{B7233AB5-E61E-434D-AC3F-29B9F84B6D1D}">
      <dgm:prSet/>
      <dgm:spPr/>
      <dgm:t>
        <a:bodyPr/>
        <a:lstStyle/>
        <a:p>
          <a:endParaRPr lang="en-US"/>
        </a:p>
      </dgm:t>
    </dgm:pt>
    <dgm:pt modelId="{7950D0E0-0F3F-48FF-9404-270FCBE3A34C}">
      <dgm:prSet phldrT="[Text]"/>
      <dgm:spPr/>
      <dgm:t>
        <a:bodyPr/>
        <a:lstStyle/>
        <a:p>
          <a:pPr algn="ctr"/>
          <a:r>
            <a:rPr lang="en-US" dirty="0">
              <a:latin typeface="Sora" pitchFamily="2" charset="0"/>
              <a:cs typeface="Sora" pitchFamily="2" charset="0"/>
            </a:rPr>
            <a:t>XR</a:t>
          </a:r>
        </a:p>
      </dgm:t>
    </dgm:pt>
    <dgm:pt modelId="{0DDE3D10-5857-43A7-B0B9-C4E075C3D64F}" type="parTrans" cxnId="{AB10B52D-1A0E-4FA1-A40A-321778740A0D}">
      <dgm:prSet/>
      <dgm:spPr/>
      <dgm:t>
        <a:bodyPr/>
        <a:lstStyle/>
        <a:p>
          <a:endParaRPr lang="en-US"/>
        </a:p>
      </dgm:t>
    </dgm:pt>
    <dgm:pt modelId="{811C618D-D323-49FB-8408-7F6B5862EA2C}" type="sibTrans" cxnId="{AB10B52D-1A0E-4FA1-A40A-321778740A0D}">
      <dgm:prSet/>
      <dgm:spPr/>
      <dgm:t>
        <a:bodyPr/>
        <a:lstStyle/>
        <a:p>
          <a:endParaRPr lang="en-US"/>
        </a:p>
      </dgm:t>
    </dgm:pt>
    <dgm:pt modelId="{D722CDB3-32A4-4AEC-95C9-18153B86C40C}">
      <dgm:prSet phldrT="[Text]"/>
      <dgm:spPr/>
      <dgm:t>
        <a:bodyPr/>
        <a:lstStyle/>
        <a:p>
          <a:r>
            <a:rPr lang="en-US" dirty="0">
              <a:latin typeface="Sora" pitchFamily="2" charset="0"/>
              <a:cs typeface="Sora" pitchFamily="2" charset="0"/>
            </a:rPr>
            <a:t>A.I</a:t>
          </a:r>
        </a:p>
      </dgm:t>
    </dgm:pt>
    <dgm:pt modelId="{4EF1BE70-20B6-4973-8B8A-491C28A23106}" type="parTrans" cxnId="{D779AA29-848D-448B-ABAA-79723B56FC19}">
      <dgm:prSet/>
      <dgm:spPr/>
      <dgm:t>
        <a:bodyPr/>
        <a:lstStyle/>
        <a:p>
          <a:endParaRPr lang="en-US"/>
        </a:p>
      </dgm:t>
    </dgm:pt>
    <dgm:pt modelId="{2047FE27-3786-442A-A096-AD14D71CBCBE}" type="sibTrans" cxnId="{D779AA29-848D-448B-ABAA-79723B56FC19}">
      <dgm:prSet/>
      <dgm:spPr/>
      <dgm:t>
        <a:bodyPr/>
        <a:lstStyle/>
        <a:p>
          <a:endParaRPr lang="en-US"/>
        </a:p>
      </dgm:t>
    </dgm:pt>
    <dgm:pt modelId="{940E4AA7-74AB-45C5-B086-3FB52FBCFE16}">
      <dgm:prSet phldrT="[Text]"/>
      <dgm:spPr/>
      <dgm:t>
        <a:bodyPr/>
        <a:lstStyle/>
        <a:p>
          <a:r>
            <a:rPr lang="en-US" dirty="0">
              <a:latin typeface="Sora" pitchFamily="2" charset="0"/>
              <a:cs typeface="Sora" pitchFamily="2" charset="0"/>
            </a:rPr>
            <a:t>Blockchain</a:t>
          </a:r>
        </a:p>
      </dgm:t>
    </dgm:pt>
    <dgm:pt modelId="{F5422D5A-8F77-43DE-B3C2-5A25851D9488}" type="parTrans" cxnId="{3C70F259-5A49-4784-835F-1683E6F02221}">
      <dgm:prSet/>
      <dgm:spPr/>
      <dgm:t>
        <a:bodyPr/>
        <a:lstStyle/>
        <a:p>
          <a:endParaRPr lang="en-US"/>
        </a:p>
      </dgm:t>
    </dgm:pt>
    <dgm:pt modelId="{F313C869-F6B4-49BD-BBA6-83E5EDB49268}" type="sibTrans" cxnId="{3C70F259-5A49-4784-835F-1683E6F02221}">
      <dgm:prSet/>
      <dgm:spPr/>
      <dgm:t>
        <a:bodyPr/>
        <a:lstStyle/>
        <a:p>
          <a:endParaRPr lang="en-US"/>
        </a:p>
      </dgm:t>
    </dgm:pt>
    <dgm:pt modelId="{A4A140CE-7F57-4AF3-8180-9A73E984E8EC}">
      <dgm:prSet phldrT="[Text]"/>
      <dgm:spPr/>
      <dgm:t>
        <a:bodyPr/>
        <a:lstStyle/>
        <a:p>
          <a:r>
            <a:rPr lang="en-US" dirty="0">
              <a:latin typeface="Sora" pitchFamily="2" charset="0"/>
              <a:cs typeface="Sora" pitchFamily="2" charset="0"/>
            </a:rPr>
            <a:t>Cloud</a:t>
          </a:r>
        </a:p>
      </dgm:t>
    </dgm:pt>
    <dgm:pt modelId="{606E6FC1-28B3-4230-A92C-34E7E2856763}" type="parTrans" cxnId="{21F4C0C1-C76A-45CF-BC7C-1B8E7A6646C0}">
      <dgm:prSet/>
      <dgm:spPr/>
      <dgm:t>
        <a:bodyPr/>
        <a:lstStyle/>
        <a:p>
          <a:endParaRPr lang="en-US"/>
        </a:p>
      </dgm:t>
    </dgm:pt>
    <dgm:pt modelId="{0E254708-0C1D-4DA0-BA70-78320FA5A3C2}" type="sibTrans" cxnId="{21F4C0C1-C76A-45CF-BC7C-1B8E7A6646C0}">
      <dgm:prSet/>
      <dgm:spPr/>
      <dgm:t>
        <a:bodyPr/>
        <a:lstStyle/>
        <a:p>
          <a:endParaRPr lang="en-US"/>
        </a:p>
      </dgm:t>
    </dgm:pt>
    <dgm:pt modelId="{1DC85D11-614B-40BC-AE6D-875702420051}" type="pres">
      <dgm:prSet presAssocID="{DF8573D5-C6B2-4F8A-A32F-0F3CE86E8F1B}" presName="diagram" presStyleCnt="0">
        <dgm:presLayoutVars>
          <dgm:chPref val="1"/>
          <dgm:dir/>
          <dgm:animOne val="branch"/>
          <dgm:animLvl val="lvl"/>
          <dgm:resizeHandles/>
        </dgm:presLayoutVars>
      </dgm:prSet>
      <dgm:spPr/>
    </dgm:pt>
    <dgm:pt modelId="{3C7722D2-DFD8-4ED0-805B-C49F83B98D71}" type="pres">
      <dgm:prSet presAssocID="{5FE7B847-91C7-43AD-B212-883ED2C5FCF9}" presName="root" presStyleCnt="0"/>
      <dgm:spPr/>
    </dgm:pt>
    <dgm:pt modelId="{654D1B6E-B36C-4E6C-8A59-13E30E500630}" type="pres">
      <dgm:prSet presAssocID="{5FE7B847-91C7-43AD-B212-883ED2C5FCF9}" presName="rootComposite" presStyleCnt="0"/>
      <dgm:spPr/>
    </dgm:pt>
    <dgm:pt modelId="{2C1788AB-B3CB-47B4-AD01-4BE1EEC06DB1}" type="pres">
      <dgm:prSet presAssocID="{5FE7B847-91C7-43AD-B212-883ED2C5FCF9}" presName="rootText" presStyleLbl="node1" presStyleIdx="0" presStyleCnt="3"/>
      <dgm:spPr/>
    </dgm:pt>
    <dgm:pt modelId="{33A7F60F-08AE-4405-84AD-DEDB636D2851}" type="pres">
      <dgm:prSet presAssocID="{5FE7B847-91C7-43AD-B212-883ED2C5FCF9}" presName="rootConnector" presStyleLbl="node1" presStyleIdx="0" presStyleCnt="3"/>
      <dgm:spPr/>
    </dgm:pt>
    <dgm:pt modelId="{143FDE89-B686-4E38-8A2C-E56FA34A4271}" type="pres">
      <dgm:prSet presAssocID="{5FE7B847-91C7-43AD-B212-883ED2C5FCF9}" presName="childShape" presStyleCnt="0"/>
      <dgm:spPr/>
    </dgm:pt>
    <dgm:pt modelId="{CD482211-B6D5-43FE-ABEE-4664D5B3FBAC}" type="pres">
      <dgm:prSet presAssocID="{A18C4AF1-3FFB-419F-B710-61CE759D6E4E}" presName="Name13" presStyleLbl="parChTrans1D2" presStyleIdx="0" presStyleCnt="9"/>
      <dgm:spPr/>
    </dgm:pt>
    <dgm:pt modelId="{DA26AFC3-342C-4E28-B92E-F65342CB017D}" type="pres">
      <dgm:prSet presAssocID="{1F117E15-A5F1-4B2C-A6D6-3B4ACFB2F51C}" presName="childText" presStyleLbl="bgAcc1" presStyleIdx="0" presStyleCnt="9">
        <dgm:presLayoutVars>
          <dgm:bulletEnabled val="1"/>
        </dgm:presLayoutVars>
      </dgm:prSet>
      <dgm:spPr/>
    </dgm:pt>
    <dgm:pt modelId="{025DA7A9-14F3-4194-8615-727A670418C4}" type="pres">
      <dgm:prSet presAssocID="{F45EB8DE-4517-4F0A-A300-AE8A38D31003}" presName="Name13" presStyleLbl="parChTrans1D2" presStyleIdx="1" presStyleCnt="9"/>
      <dgm:spPr/>
    </dgm:pt>
    <dgm:pt modelId="{B1B26888-48E6-4E75-BED8-0C19BEC329A6}" type="pres">
      <dgm:prSet presAssocID="{3EB6E66B-F475-42DB-BB41-0A33C30919BE}" presName="childText" presStyleLbl="bgAcc1" presStyleIdx="1" presStyleCnt="9">
        <dgm:presLayoutVars>
          <dgm:bulletEnabled val="1"/>
        </dgm:presLayoutVars>
      </dgm:prSet>
      <dgm:spPr/>
    </dgm:pt>
    <dgm:pt modelId="{0F7D15A0-BA0C-4F7A-8E16-CFD7AE14D761}" type="pres">
      <dgm:prSet presAssocID="{EB581A00-0A58-4B99-B713-677D75B28A84}" presName="Name13" presStyleLbl="parChTrans1D2" presStyleIdx="2" presStyleCnt="9"/>
      <dgm:spPr/>
    </dgm:pt>
    <dgm:pt modelId="{F54D6BCE-B989-464A-B2E1-CAAE6AE4D6B0}" type="pres">
      <dgm:prSet presAssocID="{5AEC650C-2689-4012-9024-144AA27C99BB}" presName="childText" presStyleLbl="bgAcc1" presStyleIdx="2" presStyleCnt="9">
        <dgm:presLayoutVars>
          <dgm:bulletEnabled val="1"/>
        </dgm:presLayoutVars>
      </dgm:prSet>
      <dgm:spPr/>
    </dgm:pt>
    <dgm:pt modelId="{B63C590B-3F38-4049-911C-2706930DCD1A}" type="pres">
      <dgm:prSet presAssocID="{3DAD3983-E4D3-4D2A-8908-56F92B29D124}" presName="root" presStyleCnt="0"/>
      <dgm:spPr/>
    </dgm:pt>
    <dgm:pt modelId="{7AD2DF28-73FD-4BE8-9208-6D0E296D922F}" type="pres">
      <dgm:prSet presAssocID="{3DAD3983-E4D3-4D2A-8908-56F92B29D124}" presName="rootComposite" presStyleCnt="0"/>
      <dgm:spPr/>
    </dgm:pt>
    <dgm:pt modelId="{288CE51C-AB1A-4BFA-9130-9B0DD1626D88}" type="pres">
      <dgm:prSet presAssocID="{3DAD3983-E4D3-4D2A-8908-56F92B29D124}" presName="rootText" presStyleLbl="node1" presStyleIdx="1" presStyleCnt="3"/>
      <dgm:spPr/>
    </dgm:pt>
    <dgm:pt modelId="{DFFCFF26-AD99-42B6-A72B-743ACA7DD74B}" type="pres">
      <dgm:prSet presAssocID="{3DAD3983-E4D3-4D2A-8908-56F92B29D124}" presName="rootConnector" presStyleLbl="node1" presStyleIdx="1" presStyleCnt="3"/>
      <dgm:spPr/>
    </dgm:pt>
    <dgm:pt modelId="{1999E721-7F41-4C99-A729-BE03B8038BC2}" type="pres">
      <dgm:prSet presAssocID="{3DAD3983-E4D3-4D2A-8908-56F92B29D124}" presName="childShape" presStyleCnt="0"/>
      <dgm:spPr/>
    </dgm:pt>
    <dgm:pt modelId="{780F9F98-CBFF-42F6-B21E-8E490ED86E7F}" type="pres">
      <dgm:prSet presAssocID="{51CDDCAC-F403-4919-978B-7550D3F79F53}" presName="Name13" presStyleLbl="parChTrans1D2" presStyleIdx="3" presStyleCnt="9"/>
      <dgm:spPr/>
    </dgm:pt>
    <dgm:pt modelId="{202F257D-07C2-4C02-9FBB-DFC8F5F95E15}" type="pres">
      <dgm:prSet presAssocID="{4B494B15-2E01-457A-A792-6E27F557A1F0}" presName="childText" presStyleLbl="bgAcc1" presStyleIdx="3" presStyleCnt="9">
        <dgm:presLayoutVars>
          <dgm:bulletEnabled val="1"/>
        </dgm:presLayoutVars>
      </dgm:prSet>
      <dgm:spPr/>
    </dgm:pt>
    <dgm:pt modelId="{1B388535-E09A-4809-8D94-D62B0C1A500E}" type="pres">
      <dgm:prSet presAssocID="{5710641C-7F3F-494D-B930-08845F7B6D09}" presName="Name13" presStyleLbl="parChTrans1D2" presStyleIdx="4" presStyleCnt="9"/>
      <dgm:spPr/>
    </dgm:pt>
    <dgm:pt modelId="{0A4BB71C-6694-4807-BB9B-9D7B9EB1DE37}" type="pres">
      <dgm:prSet presAssocID="{30608B58-314A-4336-8411-F3ED2599822C}" presName="childText" presStyleLbl="bgAcc1" presStyleIdx="4" presStyleCnt="9">
        <dgm:presLayoutVars>
          <dgm:bulletEnabled val="1"/>
        </dgm:presLayoutVars>
      </dgm:prSet>
      <dgm:spPr/>
    </dgm:pt>
    <dgm:pt modelId="{5550740B-BC52-4252-8446-0A1FCA709C91}" type="pres">
      <dgm:prSet presAssocID="{606E6FC1-28B3-4230-A92C-34E7E2856763}" presName="Name13" presStyleLbl="parChTrans1D2" presStyleIdx="5" presStyleCnt="9"/>
      <dgm:spPr/>
    </dgm:pt>
    <dgm:pt modelId="{17FFCF69-7E81-48AE-BF54-0BBC1DACF6CC}" type="pres">
      <dgm:prSet presAssocID="{A4A140CE-7F57-4AF3-8180-9A73E984E8EC}" presName="childText" presStyleLbl="bgAcc1" presStyleIdx="5" presStyleCnt="9">
        <dgm:presLayoutVars>
          <dgm:bulletEnabled val="1"/>
        </dgm:presLayoutVars>
      </dgm:prSet>
      <dgm:spPr/>
    </dgm:pt>
    <dgm:pt modelId="{9110DC4B-59C1-442C-981E-F47F6C5A656A}" type="pres">
      <dgm:prSet presAssocID="{711A6AEE-CAC4-4DDF-A96A-1BB01916719F}" presName="root" presStyleCnt="0"/>
      <dgm:spPr/>
    </dgm:pt>
    <dgm:pt modelId="{907C1F0E-3FF1-48FB-A3F0-5275CE3B3CB8}" type="pres">
      <dgm:prSet presAssocID="{711A6AEE-CAC4-4DDF-A96A-1BB01916719F}" presName="rootComposite" presStyleCnt="0"/>
      <dgm:spPr/>
    </dgm:pt>
    <dgm:pt modelId="{5EB1177D-6D01-4885-BAE3-85234B18A075}" type="pres">
      <dgm:prSet presAssocID="{711A6AEE-CAC4-4DDF-A96A-1BB01916719F}" presName="rootText" presStyleLbl="node1" presStyleIdx="2" presStyleCnt="3"/>
      <dgm:spPr/>
    </dgm:pt>
    <dgm:pt modelId="{52AEEB6C-3705-4908-9950-3B7E9C99C4A7}" type="pres">
      <dgm:prSet presAssocID="{711A6AEE-CAC4-4DDF-A96A-1BB01916719F}" presName="rootConnector" presStyleLbl="node1" presStyleIdx="2" presStyleCnt="3"/>
      <dgm:spPr/>
    </dgm:pt>
    <dgm:pt modelId="{D34A0324-920C-4896-B015-31624F787262}" type="pres">
      <dgm:prSet presAssocID="{711A6AEE-CAC4-4DDF-A96A-1BB01916719F}" presName="childShape" presStyleCnt="0"/>
      <dgm:spPr/>
    </dgm:pt>
    <dgm:pt modelId="{1039483A-2431-4EC7-9572-D9261C5B0258}" type="pres">
      <dgm:prSet presAssocID="{0DDE3D10-5857-43A7-B0B9-C4E075C3D64F}" presName="Name13" presStyleLbl="parChTrans1D2" presStyleIdx="6" presStyleCnt="9"/>
      <dgm:spPr/>
    </dgm:pt>
    <dgm:pt modelId="{BFCC0870-7052-47D3-8579-4CC3218438AA}" type="pres">
      <dgm:prSet presAssocID="{7950D0E0-0F3F-48FF-9404-270FCBE3A34C}" presName="childText" presStyleLbl="bgAcc1" presStyleIdx="6" presStyleCnt="9">
        <dgm:presLayoutVars>
          <dgm:bulletEnabled val="1"/>
        </dgm:presLayoutVars>
      </dgm:prSet>
      <dgm:spPr/>
    </dgm:pt>
    <dgm:pt modelId="{0DE09620-207E-4258-BB6D-5C74E6B6587D}" type="pres">
      <dgm:prSet presAssocID="{4EF1BE70-20B6-4973-8B8A-491C28A23106}" presName="Name13" presStyleLbl="parChTrans1D2" presStyleIdx="7" presStyleCnt="9"/>
      <dgm:spPr/>
    </dgm:pt>
    <dgm:pt modelId="{E3D75512-173D-446A-9224-18C290772749}" type="pres">
      <dgm:prSet presAssocID="{D722CDB3-32A4-4AEC-95C9-18153B86C40C}" presName="childText" presStyleLbl="bgAcc1" presStyleIdx="7" presStyleCnt="9">
        <dgm:presLayoutVars>
          <dgm:bulletEnabled val="1"/>
        </dgm:presLayoutVars>
      </dgm:prSet>
      <dgm:spPr/>
    </dgm:pt>
    <dgm:pt modelId="{03E078D2-C267-4144-A4DB-F925B49741EA}" type="pres">
      <dgm:prSet presAssocID="{F5422D5A-8F77-43DE-B3C2-5A25851D9488}" presName="Name13" presStyleLbl="parChTrans1D2" presStyleIdx="8" presStyleCnt="9"/>
      <dgm:spPr/>
    </dgm:pt>
    <dgm:pt modelId="{21072D59-03F9-4502-BB00-2A13EAC7CDCA}" type="pres">
      <dgm:prSet presAssocID="{940E4AA7-74AB-45C5-B086-3FB52FBCFE16}" presName="childText" presStyleLbl="bgAcc1" presStyleIdx="8" presStyleCnt="9">
        <dgm:presLayoutVars>
          <dgm:bulletEnabled val="1"/>
        </dgm:presLayoutVars>
      </dgm:prSet>
      <dgm:spPr/>
    </dgm:pt>
  </dgm:ptLst>
  <dgm:cxnLst>
    <dgm:cxn modelId="{DE2C3304-2B66-4B04-8848-7D00B3900F6E}" type="presOf" srcId="{5710641C-7F3F-494D-B930-08845F7B6D09}" destId="{1B388535-E09A-4809-8D94-D62B0C1A500E}" srcOrd="0" destOrd="0" presId="urn:microsoft.com/office/officeart/2005/8/layout/hierarchy3"/>
    <dgm:cxn modelId="{CBA6290C-E25D-4463-A1EE-F75859C45127}" type="presOf" srcId="{1F117E15-A5F1-4B2C-A6D6-3B4ACFB2F51C}" destId="{DA26AFC3-342C-4E28-B92E-F65342CB017D}" srcOrd="0" destOrd="0" presId="urn:microsoft.com/office/officeart/2005/8/layout/hierarchy3"/>
    <dgm:cxn modelId="{1C471816-8585-4A2E-B93C-46107A13E39D}" type="presOf" srcId="{940E4AA7-74AB-45C5-B086-3FB52FBCFE16}" destId="{21072D59-03F9-4502-BB00-2A13EAC7CDCA}" srcOrd="0" destOrd="0" presId="urn:microsoft.com/office/officeart/2005/8/layout/hierarchy3"/>
    <dgm:cxn modelId="{FCD06824-8EB9-414A-B04B-68A47F4196FF}" srcId="{5FE7B847-91C7-43AD-B212-883ED2C5FCF9}" destId="{5AEC650C-2689-4012-9024-144AA27C99BB}" srcOrd="2" destOrd="0" parTransId="{EB581A00-0A58-4B99-B713-677D75B28A84}" sibTransId="{DAF95190-36D4-457D-A5E3-265AC4214EE4}"/>
    <dgm:cxn modelId="{319F0128-A9E3-4F0B-891A-01B9AE449397}" type="presOf" srcId="{3DAD3983-E4D3-4D2A-8908-56F92B29D124}" destId="{DFFCFF26-AD99-42B6-A72B-743ACA7DD74B}" srcOrd="1" destOrd="0" presId="urn:microsoft.com/office/officeart/2005/8/layout/hierarchy3"/>
    <dgm:cxn modelId="{D779AA29-848D-448B-ABAA-79723B56FC19}" srcId="{711A6AEE-CAC4-4DDF-A96A-1BB01916719F}" destId="{D722CDB3-32A4-4AEC-95C9-18153B86C40C}" srcOrd="1" destOrd="0" parTransId="{4EF1BE70-20B6-4973-8B8A-491C28A23106}" sibTransId="{2047FE27-3786-442A-A096-AD14D71CBCBE}"/>
    <dgm:cxn modelId="{AB10B52D-1A0E-4FA1-A40A-321778740A0D}" srcId="{711A6AEE-CAC4-4DDF-A96A-1BB01916719F}" destId="{7950D0E0-0F3F-48FF-9404-270FCBE3A34C}" srcOrd="0" destOrd="0" parTransId="{0DDE3D10-5857-43A7-B0B9-C4E075C3D64F}" sibTransId="{811C618D-D323-49FB-8408-7F6B5862EA2C}"/>
    <dgm:cxn modelId="{D8721538-72AE-4225-A2FC-E66CDE58ED4E}" type="presOf" srcId="{5FE7B847-91C7-43AD-B212-883ED2C5FCF9}" destId="{2C1788AB-B3CB-47B4-AD01-4BE1EEC06DB1}" srcOrd="0" destOrd="0" presId="urn:microsoft.com/office/officeart/2005/8/layout/hierarchy3"/>
    <dgm:cxn modelId="{6835883F-EA2C-4E15-9552-667B9DB5E070}" type="presOf" srcId="{F45EB8DE-4517-4F0A-A300-AE8A38D31003}" destId="{025DA7A9-14F3-4194-8615-727A670418C4}" srcOrd="0" destOrd="0" presId="urn:microsoft.com/office/officeart/2005/8/layout/hierarchy3"/>
    <dgm:cxn modelId="{602EA95D-FECB-402F-AA71-C829F9EA21CF}" type="presOf" srcId="{30608B58-314A-4336-8411-F3ED2599822C}" destId="{0A4BB71C-6694-4807-BB9B-9D7B9EB1DE37}" srcOrd="0" destOrd="0" presId="urn:microsoft.com/office/officeart/2005/8/layout/hierarchy3"/>
    <dgm:cxn modelId="{0718E95D-BCFB-41D7-9827-2A59D28EE7D3}" type="presOf" srcId="{7950D0E0-0F3F-48FF-9404-270FCBE3A34C}" destId="{BFCC0870-7052-47D3-8579-4CC3218438AA}" srcOrd="0" destOrd="0" presId="urn:microsoft.com/office/officeart/2005/8/layout/hierarchy3"/>
    <dgm:cxn modelId="{6C659245-7CE9-4754-BBE3-8AD01BD88209}" type="presOf" srcId="{4EF1BE70-20B6-4973-8B8A-491C28A23106}" destId="{0DE09620-207E-4258-BB6D-5C74E6B6587D}" srcOrd="0" destOrd="0" presId="urn:microsoft.com/office/officeart/2005/8/layout/hierarchy3"/>
    <dgm:cxn modelId="{FAE30E6D-2667-4F44-91F1-AC04C970540D}" type="presOf" srcId="{EB581A00-0A58-4B99-B713-677D75B28A84}" destId="{0F7D15A0-BA0C-4F7A-8E16-CFD7AE14D761}" srcOrd="0" destOrd="0" presId="urn:microsoft.com/office/officeart/2005/8/layout/hierarchy3"/>
    <dgm:cxn modelId="{9278F252-509A-4B27-AEDB-E70D4E0C7CFB}" type="presOf" srcId="{711A6AEE-CAC4-4DDF-A96A-1BB01916719F}" destId="{52AEEB6C-3705-4908-9950-3B7E9C99C4A7}" srcOrd="1" destOrd="0" presId="urn:microsoft.com/office/officeart/2005/8/layout/hierarchy3"/>
    <dgm:cxn modelId="{3C70F259-5A49-4784-835F-1683E6F02221}" srcId="{711A6AEE-CAC4-4DDF-A96A-1BB01916719F}" destId="{940E4AA7-74AB-45C5-B086-3FB52FBCFE16}" srcOrd="2" destOrd="0" parTransId="{F5422D5A-8F77-43DE-B3C2-5A25851D9488}" sibTransId="{F313C869-F6B4-49BD-BBA6-83E5EDB49268}"/>
    <dgm:cxn modelId="{1683EB89-BDB7-4F8B-A316-260740D417EB}" type="presOf" srcId="{5AEC650C-2689-4012-9024-144AA27C99BB}" destId="{F54D6BCE-B989-464A-B2E1-CAAE6AE4D6B0}" srcOrd="0" destOrd="0" presId="urn:microsoft.com/office/officeart/2005/8/layout/hierarchy3"/>
    <dgm:cxn modelId="{DFD3F792-C560-4328-90D1-2FAA4517F3BC}" srcId="{5FE7B847-91C7-43AD-B212-883ED2C5FCF9}" destId="{3EB6E66B-F475-42DB-BB41-0A33C30919BE}" srcOrd="1" destOrd="0" parTransId="{F45EB8DE-4517-4F0A-A300-AE8A38D31003}" sibTransId="{DB7920F0-94CC-4861-9D7E-366C48724CCE}"/>
    <dgm:cxn modelId="{F15A0993-89F4-437A-875B-1D2BE5C2A6C8}" type="presOf" srcId="{A18C4AF1-3FFB-419F-B710-61CE759D6E4E}" destId="{CD482211-B6D5-43FE-ABEE-4664D5B3FBAC}" srcOrd="0" destOrd="0" presId="urn:microsoft.com/office/officeart/2005/8/layout/hierarchy3"/>
    <dgm:cxn modelId="{3E794A94-B2B8-48ED-9E74-8F955D3D1AF4}" srcId="{DF8573D5-C6B2-4F8A-A32F-0F3CE86E8F1B}" destId="{5FE7B847-91C7-43AD-B212-883ED2C5FCF9}" srcOrd="0" destOrd="0" parTransId="{4436B7E3-F318-4918-BDC1-8F2BC6E683D1}" sibTransId="{54556CB8-E3AD-47FA-AC6C-788C5151F7EB}"/>
    <dgm:cxn modelId="{E168A6A4-E7D4-43CC-8EA1-F42019E4FF46}" type="presOf" srcId="{51CDDCAC-F403-4919-978B-7550D3F79F53}" destId="{780F9F98-CBFF-42F6-B21E-8E490ED86E7F}" srcOrd="0" destOrd="0" presId="urn:microsoft.com/office/officeart/2005/8/layout/hierarchy3"/>
    <dgm:cxn modelId="{853019A5-D687-4A19-8051-E72DA1DAEEB9}" srcId="{DF8573D5-C6B2-4F8A-A32F-0F3CE86E8F1B}" destId="{3DAD3983-E4D3-4D2A-8908-56F92B29D124}" srcOrd="1" destOrd="0" parTransId="{80622DBA-2249-4B8B-BA26-93233873ADB4}" sibTransId="{FA301B3E-8496-4B80-9D2C-74DE35A167D1}"/>
    <dgm:cxn modelId="{3EA5C4A9-41F8-4B9F-B8D0-A777DED92CAA}" type="presOf" srcId="{A4A140CE-7F57-4AF3-8180-9A73E984E8EC}" destId="{17FFCF69-7E81-48AE-BF54-0BBC1DACF6CC}" srcOrd="0" destOrd="0" presId="urn:microsoft.com/office/officeart/2005/8/layout/hierarchy3"/>
    <dgm:cxn modelId="{B7233AB5-E61E-434D-AC3F-29B9F84B6D1D}" srcId="{DF8573D5-C6B2-4F8A-A32F-0F3CE86E8F1B}" destId="{711A6AEE-CAC4-4DDF-A96A-1BB01916719F}" srcOrd="2" destOrd="0" parTransId="{6FB70FD6-E707-4205-B0A2-025B51677442}" sibTransId="{342762AB-F185-4909-A2A5-4DFA57220E71}"/>
    <dgm:cxn modelId="{BDD6B2B7-B053-4148-A0A4-4B57941C7BD3}" srcId="{3DAD3983-E4D3-4D2A-8908-56F92B29D124}" destId="{4B494B15-2E01-457A-A792-6E27F557A1F0}" srcOrd="0" destOrd="0" parTransId="{51CDDCAC-F403-4919-978B-7550D3F79F53}" sibTransId="{B7C449DF-0238-4CE5-9209-395F5237E34C}"/>
    <dgm:cxn modelId="{21F4C0C1-C76A-45CF-BC7C-1B8E7A6646C0}" srcId="{3DAD3983-E4D3-4D2A-8908-56F92B29D124}" destId="{A4A140CE-7F57-4AF3-8180-9A73E984E8EC}" srcOrd="2" destOrd="0" parTransId="{606E6FC1-28B3-4230-A92C-34E7E2856763}" sibTransId="{0E254708-0C1D-4DA0-BA70-78320FA5A3C2}"/>
    <dgm:cxn modelId="{6EBF3FCE-1CA1-4995-92D4-7BB311E0F682}" type="presOf" srcId="{3DAD3983-E4D3-4D2A-8908-56F92B29D124}" destId="{288CE51C-AB1A-4BFA-9130-9B0DD1626D88}" srcOrd="0" destOrd="0" presId="urn:microsoft.com/office/officeart/2005/8/layout/hierarchy3"/>
    <dgm:cxn modelId="{026172CF-E381-4EF6-8D8C-8A7DFF1CD4C6}" type="presOf" srcId="{5FE7B847-91C7-43AD-B212-883ED2C5FCF9}" destId="{33A7F60F-08AE-4405-84AD-DEDB636D2851}" srcOrd="1" destOrd="0" presId="urn:microsoft.com/office/officeart/2005/8/layout/hierarchy3"/>
    <dgm:cxn modelId="{E52269D2-1CAD-4A56-A93C-2A9F2831A4ED}" type="presOf" srcId="{D722CDB3-32A4-4AEC-95C9-18153B86C40C}" destId="{E3D75512-173D-446A-9224-18C290772749}" srcOrd="0" destOrd="0" presId="urn:microsoft.com/office/officeart/2005/8/layout/hierarchy3"/>
    <dgm:cxn modelId="{80509AD4-58D3-43C4-9770-5E697DA439BE}" type="presOf" srcId="{606E6FC1-28B3-4230-A92C-34E7E2856763}" destId="{5550740B-BC52-4252-8446-0A1FCA709C91}" srcOrd="0" destOrd="0" presId="urn:microsoft.com/office/officeart/2005/8/layout/hierarchy3"/>
    <dgm:cxn modelId="{1E99F6DD-0A40-4FA0-997C-84C895D8F4D0}" srcId="{5FE7B847-91C7-43AD-B212-883ED2C5FCF9}" destId="{1F117E15-A5F1-4B2C-A6D6-3B4ACFB2F51C}" srcOrd="0" destOrd="0" parTransId="{A18C4AF1-3FFB-419F-B710-61CE759D6E4E}" sibTransId="{6632D7E7-09E9-4997-B192-0EB8E77EE9B3}"/>
    <dgm:cxn modelId="{D8A9AFE8-0075-4B70-93F6-8E95FA329515}" type="presOf" srcId="{3EB6E66B-F475-42DB-BB41-0A33C30919BE}" destId="{B1B26888-48E6-4E75-BED8-0C19BEC329A6}" srcOrd="0" destOrd="0" presId="urn:microsoft.com/office/officeart/2005/8/layout/hierarchy3"/>
    <dgm:cxn modelId="{744178E9-DF40-4CF5-B4A6-26F9C08F8A20}" type="presOf" srcId="{4B494B15-2E01-457A-A792-6E27F557A1F0}" destId="{202F257D-07C2-4C02-9FBB-DFC8F5F95E15}" srcOrd="0" destOrd="0" presId="urn:microsoft.com/office/officeart/2005/8/layout/hierarchy3"/>
    <dgm:cxn modelId="{2F906DEE-F4F3-4615-B545-EC4FCE15CA5D}" type="presOf" srcId="{711A6AEE-CAC4-4DDF-A96A-1BB01916719F}" destId="{5EB1177D-6D01-4885-BAE3-85234B18A075}" srcOrd="0" destOrd="0" presId="urn:microsoft.com/office/officeart/2005/8/layout/hierarchy3"/>
    <dgm:cxn modelId="{708698EF-9CB0-43C3-B44E-C1166B788DD7}" srcId="{3DAD3983-E4D3-4D2A-8908-56F92B29D124}" destId="{30608B58-314A-4336-8411-F3ED2599822C}" srcOrd="1" destOrd="0" parTransId="{5710641C-7F3F-494D-B930-08845F7B6D09}" sibTransId="{5F990060-F781-4FB0-A6A4-37977917C08F}"/>
    <dgm:cxn modelId="{9E6524F5-4CDD-4F2A-A9AA-A15FC0DBA4F2}" type="presOf" srcId="{F5422D5A-8F77-43DE-B3C2-5A25851D9488}" destId="{03E078D2-C267-4144-A4DB-F925B49741EA}" srcOrd="0" destOrd="0" presId="urn:microsoft.com/office/officeart/2005/8/layout/hierarchy3"/>
    <dgm:cxn modelId="{279225F7-7B3A-46E8-9818-A0EE18DA81A8}" type="presOf" srcId="{0DDE3D10-5857-43A7-B0B9-C4E075C3D64F}" destId="{1039483A-2431-4EC7-9572-D9261C5B0258}" srcOrd="0" destOrd="0" presId="urn:microsoft.com/office/officeart/2005/8/layout/hierarchy3"/>
    <dgm:cxn modelId="{08037DFB-E5F6-4732-98AD-398E6DEED72B}" type="presOf" srcId="{DF8573D5-C6B2-4F8A-A32F-0F3CE86E8F1B}" destId="{1DC85D11-614B-40BC-AE6D-875702420051}" srcOrd="0" destOrd="0" presId="urn:microsoft.com/office/officeart/2005/8/layout/hierarchy3"/>
    <dgm:cxn modelId="{9B11E32C-F5C7-4121-9D5D-9FAF8995C434}" type="presParOf" srcId="{1DC85D11-614B-40BC-AE6D-875702420051}" destId="{3C7722D2-DFD8-4ED0-805B-C49F83B98D71}" srcOrd="0" destOrd="0" presId="urn:microsoft.com/office/officeart/2005/8/layout/hierarchy3"/>
    <dgm:cxn modelId="{08A12F33-571A-46F8-B677-1A5B83596232}" type="presParOf" srcId="{3C7722D2-DFD8-4ED0-805B-C49F83B98D71}" destId="{654D1B6E-B36C-4E6C-8A59-13E30E500630}" srcOrd="0" destOrd="0" presId="urn:microsoft.com/office/officeart/2005/8/layout/hierarchy3"/>
    <dgm:cxn modelId="{57664833-BD9D-466A-A7FC-FE7976CC1836}" type="presParOf" srcId="{654D1B6E-B36C-4E6C-8A59-13E30E500630}" destId="{2C1788AB-B3CB-47B4-AD01-4BE1EEC06DB1}" srcOrd="0" destOrd="0" presId="urn:microsoft.com/office/officeart/2005/8/layout/hierarchy3"/>
    <dgm:cxn modelId="{5FEF86DF-7ACA-46CE-8DFC-180190076D46}" type="presParOf" srcId="{654D1B6E-B36C-4E6C-8A59-13E30E500630}" destId="{33A7F60F-08AE-4405-84AD-DEDB636D2851}" srcOrd="1" destOrd="0" presId="urn:microsoft.com/office/officeart/2005/8/layout/hierarchy3"/>
    <dgm:cxn modelId="{CCA7DCC9-1A10-4BF5-A0F7-22DFE9A1F5B0}" type="presParOf" srcId="{3C7722D2-DFD8-4ED0-805B-C49F83B98D71}" destId="{143FDE89-B686-4E38-8A2C-E56FA34A4271}" srcOrd="1" destOrd="0" presId="urn:microsoft.com/office/officeart/2005/8/layout/hierarchy3"/>
    <dgm:cxn modelId="{B7CC6947-ADB5-44B7-8EA4-C0B43D6533FC}" type="presParOf" srcId="{143FDE89-B686-4E38-8A2C-E56FA34A4271}" destId="{CD482211-B6D5-43FE-ABEE-4664D5B3FBAC}" srcOrd="0" destOrd="0" presId="urn:microsoft.com/office/officeart/2005/8/layout/hierarchy3"/>
    <dgm:cxn modelId="{70AD8630-793D-41BF-9A8E-52D5FCCC743D}" type="presParOf" srcId="{143FDE89-B686-4E38-8A2C-E56FA34A4271}" destId="{DA26AFC3-342C-4E28-B92E-F65342CB017D}" srcOrd="1" destOrd="0" presId="urn:microsoft.com/office/officeart/2005/8/layout/hierarchy3"/>
    <dgm:cxn modelId="{03F2C8D1-3D9D-4E40-B837-9429A7206BCF}" type="presParOf" srcId="{143FDE89-B686-4E38-8A2C-E56FA34A4271}" destId="{025DA7A9-14F3-4194-8615-727A670418C4}" srcOrd="2" destOrd="0" presId="urn:microsoft.com/office/officeart/2005/8/layout/hierarchy3"/>
    <dgm:cxn modelId="{4FF4832A-84DD-45B3-8D8C-9F4FF27D79D9}" type="presParOf" srcId="{143FDE89-B686-4E38-8A2C-E56FA34A4271}" destId="{B1B26888-48E6-4E75-BED8-0C19BEC329A6}" srcOrd="3" destOrd="0" presId="urn:microsoft.com/office/officeart/2005/8/layout/hierarchy3"/>
    <dgm:cxn modelId="{4A3B96FD-EAD6-4C5A-B7A4-614E1E0D1689}" type="presParOf" srcId="{143FDE89-B686-4E38-8A2C-E56FA34A4271}" destId="{0F7D15A0-BA0C-4F7A-8E16-CFD7AE14D761}" srcOrd="4" destOrd="0" presId="urn:microsoft.com/office/officeart/2005/8/layout/hierarchy3"/>
    <dgm:cxn modelId="{CEFE8D87-AFE3-44FB-9315-5F3A62642702}" type="presParOf" srcId="{143FDE89-B686-4E38-8A2C-E56FA34A4271}" destId="{F54D6BCE-B989-464A-B2E1-CAAE6AE4D6B0}" srcOrd="5" destOrd="0" presId="urn:microsoft.com/office/officeart/2005/8/layout/hierarchy3"/>
    <dgm:cxn modelId="{679FF09C-7ECC-4D6B-8C21-9E4691365835}" type="presParOf" srcId="{1DC85D11-614B-40BC-AE6D-875702420051}" destId="{B63C590B-3F38-4049-911C-2706930DCD1A}" srcOrd="1" destOrd="0" presId="urn:microsoft.com/office/officeart/2005/8/layout/hierarchy3"/>
    <dgm:cxn modelId="{842F598A-7C00-4007-A026-BC9C20C70737}" type="presParOf" srcId="{B63C590B-3F38-4049-911C-2706930DCD1A}" destId="{7AD2DF28-73FD-4BE8-9208-6D0E296D922F}" srcOrd="0" destOrd="0" presId="urn:microsoft.com/office/officeart/2005/8/layout/hierarchy3"/>
    <dgm:cxn modelId="{5DE5ABD8-9EEC-4DA2-9D46-262966F022E4}" type="presParOf" srcId="{7AD2DF28-73FD-4BE8-9208-6D0E296D922F}" destId="{288CE51C-AB1A-4BFA-9130-9B0DD1626D88}" srcOrd="0" destOrd="0" presId="urn:microsoft.com/office/officeart/2005/8/layout/hierarchy3"/>
    <dgm:cxn modelId="{F79ECACA-7F91-4FF1-A706-3DD5DBDD6840}" type="presParOf" srcId="{7AD2DF28-73FD-4BE8-9208-6D0E296D922F}" destId="{DFFCFF26-AD99-42B6-A72B-743ACA7DD74B}" srcOrd="1" destOrd="0" presId="urn:microsoft.com/office/officeart/2005/8/layout/hierarchy3"/>
    <dgm:cxn modelId="{60E4FDB4-6ADB-4B3A-863D-818C536CA948}" type="presParOf" srcId="{B63C590B-3F38-4049-911C-2706930DCD1A}" destId="{1999E721-7F41-4C99-A729-BE03B8038BC2}" srcOrd="1" destOrd="0" presId="urn:microsoft.com/office/officeart/2005/8/layout/hierarchy3"/>
    <dgm:cxn modelId="{D38BA249-B142-481E-9E41-235A802816AF}" type="presParOf" srcId="{1999E721-7F41-4C99-A729-BE03B8038BC2}" destId="{780F9F98-CBFF-42F6-B21E-8E490ED86E7F}" srcOrd="0" destOrd="0" presId="urn:microsoft.com/office/officeart/2005/8/layout/hierarchy3"/>
    <dgm:cxn modelId="{BB3B1BB0-EB58-4A79-A2EB-9057E4DDB0B4}" type="presParOf" srcId="{1999E721-7F41-4C99-A729-BE03B8038BC2}" destId="{202F257D-07C2-4C02-9FBB-DFC8F5F95E15}" srcOrd="1" destOrd="0" presId="urn:microsoft.com/office/officeart/2005/8/layout/hierarchy3"/>
    <dgm:cxn modelId="{4A26DCD4-C70D-4B7C-B72C-D248A0BB558A}" type="presParOf" srcId="{1999E721-7F41-4C99-A729-BE03B8038BC2}" destId="{1B388535-E09A-4809-8D94-D62B0C1A500E}" srcOrd="2" destOrd="0" presId="urn:microsoft.com/office/officeart/2005/8/layout/hierarchy3"/>
    <dgm:cxn modelId="{D2F0B4FA-C0BB-4F17-8AFF-C437C46BD316}" type="presParOf" srcId="{1999E721-7F41-4C99-A729-BE03B8038BC2}" destId="{0A4BB71C-6694-4807-BB9B-9D7B9EB1DE37}" srcOrd="3" destOrd="0" presId="urn:microsoft.com/office/officeart/2005/8/layout/hierarchy3"/>
    <dgm:cxn modelId="{53D99E95-8F34-4F49-9747-A03FB40A444F}" type="presParOf" srcId="{1999E721-7F41-4C99-A729-BE03B8038BC2}" destId="{5550740B-BC52-4252-8446-0A1FCA709C91}" srcOrd="4" destOrd="0" presId="urn:microsoft.com/office/officeart/2005/8/layout/hierarchy3"/>
    <dgm:cxn modelId="{5D193474-DFB9-46BA-83F7-0AD9EC7975FF}" type="presParOf" srcId="{1999E721-7F41-4C99-A729-BE03B8038BC2}" destId="{17FFCF69-7E81-48AE-BF54-0BBC1DACF6CC}" srcOrd="5" destOrd="0" presId="urn:microsoft.com/office/officeart/2005/8/layout/hierarchy3"/>
    <dgm:cxn modelId="{88FF99D2-F04A-43D3-AFDD-ED5F1B3AA756}" type="presParOf" srcId="{1DC85D11-614B-40BC-AE6D-875702420051}" destId="{9110DC4B-59C1-442C-981E-F47F6C5A656A}" srcOrd="2" destOrd="0" presId="urn:microsoft.com/office/officeart/2005/8/layout/hierarchy3"/>
    <dgm:cxn modelId="{0F2951BC-5799-4169-B3F3-CB9C1B4BAEA7}" type="presParOf" srcId="{9110DC4B-59C1-442C-981E-F47F6C5A656A}" destId="{907C1F0E-3FF1-48FB-A3F0-5275CE3B3CB8}" srcOrd="0" destOrd="0" presId="urn:microsoft.com/office/officeart/2005/8/layout/hierarchy3"/>
    <dgm:cxn modelId="{3D11CA9E-FFBC-469B-8E25-E7F8E82DC709}" type="presParOf" srcId="{907C1F0E-3FF1-48FB-A3F0-5275CE3B3CB8}" destId="{5EB1177D-6D01-4885-BAE3-85234B18A075}" srcOrd="0" destOrd="0" presId="urn:microsoft.com/office/officeart/2005/8/layout/hierarchy3"/>
    <dgm:cxn modelId="{994489D1-FDF8-444C-BB82-BDC0342FCB34}" type="presParOf" srcId="{907C1F0E-3FF1-48FB-A3F0-5275CE3B3CB8}" destId="{52AEEB6C-3705-4908-9950-3B7E9C99C4A7}" srcOrd="1" destOrd="0" presId="urn:microsoft.com/office/officeart/2005/8/layout/hierarchy3"/>
    <dgm:cxn modelId="{368FC8B1-94AF-4C98-B755-FDF80D1DBE20}" type="presParOf" srcId="{9110DC4B-59C1-442C-981E-F47F6C5A656A}" destId="{D34A0324-920C-4896-B015-31624F787262}" srcOrd="1" destOrd="0" presId="urn:microsoft.com/office/officeart/2005/8/layout/hierarchy3"/>
    <dgm:cxn modelId="{3FCCE5E4-CCA7-452E-BAA4-AF59B59821BD}" type="presParOf" srcId="{D34A0324-920C-4896-B015-31624F787262}" destId="{1039483A-2431-4EC7-9572-D9261C5B0258}" srcOrd="0" destOrd="0" presId="urn:microsoft.com/office/officeart/2005/8/layout/hierarchy3"/>
    <dgm:cxn modelId="{70667664-E15A-4D22-9588-81E748AB0A31}" type="presParOf" srcId="{D34A0324-920C-4896-B015-31624F787262}" destId="{BFCC0870-7052-47D3-8579-4CC3218438AA}" srcOrd="1" destOrd="0" presId="urn:microsoft.com/office/officeart/2005/8/layout/hierarchy3"/>
    <dgm:cxn modelId="{E63E7DFA-BB24-4AF6-A3BC-909662CFAEE3}" type="presParOf" srcId="{D34A0324-920C-4896-B015-31624F787262}" destId="{0DE09620-207E-4258-BB6D-5C74E6B6587D}" srcOrd="2" destOrd="0" presId="urn:microsoft.com/office/officeart/2005/8/layout/hierarchy3"/>
    <dgm:cxn modelId="{D55EA22A-E610-4D2D-BA7B-7E7428A3E10A}" type="presParOf" srcId="{D34A0324-920C-4896-B015-31624F787262}" destId="{E3D75512-173D-446A-9224-18C290772749}" srcOrd="3" destOrd="0" presId="urn:microsoft.com/office/officeart/2005/8/layout/hierarchy3"/>
    <dgm:cxn modelId="{DF507133-F49F-4A36-90C0-21562CE79CD9}" type="presParOf" srcId="{D34A0324-920C-4896-B015-31624F787262}" destId="{03E078D2-C267-4144-A4DB-F925B49741EA}" srcOrd="4" destOrd="0" presId="urn:microsoft.com/office/officeart/2005/8/layout/hierarchy3"/>
    <dgm:cxn modelId="{5EB118CB-6932-4876-BCCB-06B22868392E}" type="presParOf" srcId="{D34A0324-920C-4896-B015-31624F787262}" destId="{21072D59-03F9-4502-BB00-2A13EAC7CDCA}"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788AB-B3CB-47B4-AD01-4BE1EEC06DB1}">
      <dsp:nvSpPr>
        <dsp:cNvPr id="0" name=""/>
        <dsp:cNvSpPr/>
      </dsp:nvSpPr>
      <dsp:spPr>
        <a:xfrm>
          <a:off x="744"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1.0 - static</a:t>
          </a:r>
        </a:p>
      </dsp:txBody>
      <dsp:txXfrm>
        <a:off x="26244" y="88673"/>
        <a:ext cx="1690289" cy="819644"/>
      </dsp:txXfrm>
    </dsp:sp>
    <dsp:sp modelId="{CD482211-B6D5-43FE-ABEE-4664D5B3FBAC}">
      <dsp:nvSpPr>
        <dsp:cNvPr id="0" name=""/>
        <dsp:cNvSpPr/>
      </dsp:nvSpPr>
      <dsp:spPr>
        <a:xfrm>
          <a:off x="174873"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6AFC3-342C-4E28-B92E-F65342CB017D}">
      <dsp:nvSpPr>
        <dsp:cNvPr id="0" name=""/>
        <dsp:cNvSpPr/>
      </dsp:nvSpPr>
      <dsp:spPr>
        <a:xfrm>
          <a:off x="349001"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Browser</a:t>
          </a:r>
        </a:p>
      </dsp:txBody>
      <dsp:txXfrm>
        <a:off x="374501" y="1176979"/>
        <a:ext cx="1342031" cy="819644"/>
      </dsp:txXfrm>
    </dsp:sp>
    <dsp:sp modelId="{025DA7A9-14F3-4194-8615-727A670418C4}">
      <dsp:nvSpPr>
        <dsp:cNvPr id="0" name=""/>
        <dsp:cNvSpPr/>
      </dsp:nvSpPr>
      <dsp:spPr>
        <a:xfrm>
          <a:off x="174873"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26888-48E6-4E75-BED8-0C19BEC329A6}">
      <dsp:nvSpPr>
        <dsp:cNvPr id="0" name=""/>
        <dsp:cNvSpPr/>
      </dsp:nvSpPr>
      <dsp:spPr>
        <a:xfrm>
          <a:off x="349001"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Websites</a:t>
          </a:r>
        </a:p>
      </dsp:txBody>
      <dsp:txXfrm>
        <a:off x="374501" y="2265285"/>
        <a:ext cx="1342031" cy="819644"/>
      </dsp:txXfrm>
    </dsp:sp>
    <dsp:sp modelId="{0F7D15A0-BA0C-4F7A-8E16-CFD7AE14D761}">
      <dsp:nvSpPr>
        <dsp:cNvPr id="0" name=""/>
        <dsp:cNvSpPr/>
      </dsp:nvSpPr>
      <dsp:spPr>
        <a:xfrm>
          <a:off x="174873"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4D6BCE-B989-464A-B2E1-CAAE6AE4D6B0}">
      <dsp:nvSpPr>
        <dsp:cNvPr id="0" name=""/>
        <dsp:cNvSpPr/>
      </dsp:nvSpPr>
      <dsp:spPr>
        <a:xfrm>
          <a:off x="349001"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Servers</a:t>
          </a:r>
        </a:p>
      </dsp:txBody>
      <dsp:txXfrm>
        <a:off x="374501" y="3353590"/>
        <a:ext cx="1342031" cy="819644"/>
      </dsp:txXfrm>
    </dsp:sp>
    <dsp:sp modelId="{288CE51C-AB1A-4BFA-9130-9B0DD1626D88}">
      <dsp:nvSpPr>
        <dsp:cNvPr id="0" name=""/>
        <dsp:cNvSpPr/>
      </dsp:nvSpPr>
      <dsp:spPr>
        <a:xfrm>
          <a:off x="2177355"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2.0 - centralized</a:t>
          </a:r>
        </a:p>
      </dsp:txBody>
      <dsp:txXfrm>
        <a:off x="2202855" y="88673"/>
        <a:ext cx="1690289" cy="819644"/>
      </dsp:txXfrm>
    </dsp:sp>
    <dsp:sp modelId="{780F9F98-CBFF-42F6-B21E-8E490ED86E7F}">
      <dsp:nvSpPr>
        <dsp:cNvPr id="0" name=""/>
        <dsp:cNvSpPr/>
      </dsp:nvSpPr>
      <dsp:spPr>
        <a:xfrm>
          <a:off x="2351484"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2F257D-07C2-4C02-9FBB-DFC8F5F95E15}">
      <dsp:nvSpPr>
        <dsp:cNvPr id="0" name=""/>
        <dsp:cNvSpPr/>
      </dsp:nvSpPr>
      <dsp:spPr>
        <a:xfrm>
          <a:off x="2525613"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Mobile</a:t>
          </a:r>
        </a:p>
      </dsp:txBody>
      <dsp:txXfrm>
        <a:off x="2551113" y="1176979"/>
        <a:ext cx="1342031" cy="819644"/>
      </dsp:txXfrm>
    </dsp:sp>
    <dsp:sp modelId="{1B388535-E09A-4809-8D94-D62B0C1A500E}">
      <dsp:nvSpPr>
        <dsp:cNvPr id="0" name=""/>
        <dsp:cNvSpPr/>
      </dsp:nvSpPr>
      <dsp:spPr>
        <a:xfrm>
          <a:off x="2351484"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4BB71C-6694-4807-BB9B-9D7B9EB1DE37}">
      <dsp:nvSpPr>
        <dsp:cNvPr id="0" name=""/>
        <dsp:cNvSpPr/>
      </dsp:nvSpPr>
      <dsp:spPr>
        <a:xfrm>
          <a:off x="2525613"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Apps</a:t>
          </a:r>
        </a:p>
      </dsp:txBody>
      <dsp:txXfrm>
        <a:off x="2551113" y="2265285"/>
        <a:ext cx="1342031" cy="819644"/>
      </dsp:txXfrm>
    </dsp:sp>
    <dsp:sp modelId="{5550740B-BC52-4252-8446-0A1FCA709C91}">
      <dsp:nvSpPr>
        <dsp:cNvPr id="0" name=""/>
        <dsp:cNvSpPr/>
      </dsp:nvSpPr>
      <dsp:spPr>
        <a:xfrm>
          <a:off x="2351484"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FFCF69-7E81-48AE-BF54-0BBC1DACF6CC}">
      <dsp:nvSpPr>
        <dsp:cNvPr id="0" name=""/>
        <dsp:cNvSpPr/>
      </dsp:nvSpPr>
      <dsp:spPr>
        <a:xfrm>
          <a:off x="2525613"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Cloud</a:t>
          </a:r>
        </a:p>
      </dsp:txBody>
      <dsp:txXfrm>
        <a:off x="2551113" y="3353590"/>
        <a:ext cx="1342031" cy="819644"/>
      </dsp:txXfrm>
    </dsp:sp>
    <dsp:sp modelId="{5EB1177D-6D01-4885-BAE3-85234B18A075}">
      <dsp:nvSpPr>
        <dsp:cNvPr id="0" name=""/>
        <dsp:cNvSpPr/>
      </dsp:nvSpPr>
      <dsp:spPr>
        <a:xfrm>
          <a:off x="4353966"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3.0 - decentralized</a:t>
          </a:r>
        </a:p>
      </dsp:txBody>
      <dsp:txXfrm>
        <a:off x="4379466" y="88673"/>
        <a:ext cx="1690289" cy="819644"/>
      </dsp:txXfrm>
    </dsp:sp>
    <dsp:sp modelId="{1039483A-2431-4EC7-9572-D9261C5B0258}">
      <dsp:nvSpPr>
        <dsp:cNvPr id="0" name=""/>
        <dsp:cNvSpPr/>
      </dsp:nvSpPr>
      <dsp:spPr>
        <a:xfrm>
          <a:off x="4528095"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CC0870-7052-47D3-8579-4CC3218438AA}">
      <dsp:nvSpPr>
        <dsp:cNvPr id="0" name=""/>
        <dsp:cNvSpPr/>
      </dsp:nvSpPr>
      <dsp:spPr>
        <a:xfrm>
          <a:off x="4702224"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XR</a:t>
          </a:r>
        </a:p>
      </dsp:txBody>
      <dsp:txXfrm>
        <a:off x="4727724" y="1176979"/>
        <a:ext cx="1342031" cy="819644"/>
      </dsp:txXfrm>
    </dsp:sp>
    <dsp:sp modelId="{0DE09620-207E-4258-BB6D-5C74E6B6587D}">
      <dsp:nvSpPr>
        <dsp:cNvPr id="0" name=""/>
        <dsp:cNvSpPr/>
      </dsp:nvSpPr>
      <dsp:spPr>
        <a:xfrm>
          <a:off x="4528095"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D75512-173D-446A-9224-18C290772749}">
      <dsp:nvSpPr>
        <dsp:cNvPr id="0" name=""/>
        <dsp:cNvSpPr/>
      </dsp:nvSpPr>
      <dsp:spPr>
        <a:xfrm>
          <a:off x="4702224"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A.I</a:t>
          </a:r>
        </a:p>
      </dsp:txBody>
      <dsp:txXfrm>
        <a:off x="4727724" y="2265285"/>
        <a:ext cx="1342031" cy="819644"/>
      </dsp:txXfrm>
    </dsp:sp>
    <dsp:sp modelId="{03E078D2-C267-4144-A4DB-F925B49741EA}">
      <dsp:nvSpPr>
        <dsp:cNvPr id="0" name=""/>
        <dsp:cNvSpPr/>
      </dsp:nvSpPr>
      <dsp:spPr>
        <a:xfrm>
          <a:off x="4528095"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72D59-03F9-4502-BB00-2A13EAC7CDCA}">
      <dsp:nvSpPr>
        <dsp:cNvPr id="0" name=""/>
        <dsp:cNvSpPr/>
      </dsp:nvSpPr>
      <dsp:spPr>
        <a:xfrm>
          <a:off x="4702224"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Blockchain</a:t>
          </a:r>
        </a:p>
      </dsp:txBody>
      <dsp:txXfrm>
        <a:off x="4727724" y="3353590"/>
        <a:ext cx="1342031" cy="8196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2B60F0-CC0E-476C-896D-084422935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66DE06-38DA-46A8-A42B-7B022CFF5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F659C-CCAC-4D52-BD82-8C7779364DD4}" type="datetimeFigureOut">
              <a:rPr lang="en-US" smtClean="0"/>
              <a:t>4/23/2022</a:t>
            </a:fld>
            <a:endParaRPr lang="en-US"/>
          </a:p>
        </p:txBody>
      </p:sp>
      <p:sp>
        <p:nvSpPr>
          <p:cNvPr id="4" name="Footer Placeholder 3">
            <a:extLst>
              <a:ext uri="{FF2B5EF4-FFF2-40B4-BE49-F238E27FC236}">
                <a16:creationId xmlns:a16="http://schemas.microsoft.com/office/drawing/2014/main" id="{DD9C0878-5117-4B53-8F0F-5AE6DB7F3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9B98B-70A6-4F8A-8CB2-60AA417307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C38FC2-F9BF-427A-B6A0-4E28A4499266}" type="slidenum">
              <a:rPr lang="en-US" smtClean="0"/>
              <a:t>‹#›</a:t>
            </a:fld>
            <a:endParaRPr lang="en-US"/>
          </a:p>
        </p:txBody>
      </p:sp>
    </p:spTree>
    <p:extLst>
      <p:ext uri="{BB962C8B-B14F-4D97-AF65-F5344CB8AC3E}">
        <p14:creationId xmlns:p14="http://schemas.microsoft.com/office/powerpoint/2010/main" val="273587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4/23/2022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Xeretai</a:t>
            </a:r>
            <a:r>
              <a:rPr lang="en-US" dirty="0"/>
              <a:t> stin </a:t>
            </a:r>
            <a:r>
              <a:rPr lang="en-US" dirty="0" err="1"/>
              <a:t>parakatw</a:t>
            </a:r>
            <a:r>
              <a:rPr lang="en-US" dirty="0"/>
              <a:t> </a:t>
            </a:r>
            <a:r>
              <a:rPr lang="en-US" dirty="0" err="1"/>
              <a:t>parousiasi</a:t>
            </a:r>
            <a:r>
              <a:rPr lang="en-US" dirty="0"/>
              <a:t> </a:t>
            </a:r>
            <a:r>
              <a:rPr lang="en-US" dirty="0" err="1"/>
              <a:t>tha</a:t>
            </a:r>
            <a:r>
              <a:rPr lang="en-US" dirty="0"/>
              <a:t> </a:t>
            </a:r>
            <a:r>
              <a:rPr lang="en-US" dirty="0" err="1"/>
              <a:t>sas</a:t>
            </a:r>
            <a:r>
              <a:rPr lang="en-US" dirty="0"/>
              <a:t> </a:t>
            </a:r>
            <a:r>
              <a:rPr lang="en-US" dirty="0" err="1"/>
              <a:t>analythi</a:t>
            </a:r>
            <a:r>
              <a:rPr lang="en-US" dirty="0"/>
              <a:t> </a:t>
            </a:r>
            <a:r>
              <a:rPr lang="en-US" dirty="0" err="1"/>
              <a:t>ena</a:t>
            </a:r>
            <a:r>
              <a:rPr lang="en-US" dirty="0"/>
              <a:t> </a:t>
            </a:r>
            <a:r>
              <a:rPr lang="en-US" dirty="0" err="1"/>
              <a:t>thema</a:t>
            </a:r>
            <a:r>
              <a:rPr lang="en-US" dirty="0"/>
              <a:t> </a:t>
            </a:r>
            <a:r>
              <a:rPr lang="en-US" dirty="0" err="1"/>
              <a:t>sxetika</a:t>
            </a:r>
            <a:r>
              <a:rPr lang="en-US" dirty="0"/>
              <a:t> me</a:t>
            </a:r>
            <a:r>
              <a:rPr lang="el-GR" dirty="0"/>
              <a:t> </a:t>
            </a:r>
            <a:r>
              <a:rPr lang="en-US" dirty="0"/>
              <a:t>tin </a:t>
            </a:r>
            <a:r>
              <a:rPr lang="el-GR" sz="1800" b="1" dirty="0">
                <a:solidFill>
                  <a:srgbClr val="212529"/>
                </a:solidFill>
                <a:effectLst/>
                <a:latin typeface="Arial" panose="020B0604020202020204" pitchFamily="34" charset="0"/>
                <a:ea typeface="Calibri" panose="020F0502020204030204" pitchFamily="34" charset="0"/>
                <a:cs typeface="Arial" panose="020B0604020202020204" pitchFamily="34" charset="0"/>
              </a:rPr>
              <a:t>Προηγμένη μηχανική επιβίωσης βιντεοπαιχνιδιού για πολλαπλούς παίχτες στην </a:t>
            </a:r>
            <a:r>
              <a:rPr lang="en-US" sz="1800" b="1" dirty="0">
                <a:solidFill>
                  <a:srgbClr val="212529"/>
                </a:solidFill>
                <a:effectLst/>
                <a:latin typeface="Arial" panose="020B0604020202020204" pitchFamily="34" charset="0"/>
                <a:ea typeface="Calibri" panose="020F0502020204030204" pitchFamily="34" charset="0"/>
                <a:cs typeface="Arial" panose="020B0604020202020204" pitchFamily="34" charset="0"/>
              </a:rPr>
              <a:t>Unreal Engine</a:t>
            </a:r>
            <a:endParaRPr lang="en-US" sz="1800" b="1" dirty="0">
              <a:solidFill>
                <a:srgbClr val="212529"/>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212529"/>
              </a:solidFill>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rgbClr val="212529"/>
                </a:solidFill>
                <a:effectLst/>
                <a:latin typeface="Arial" panose="020B0604020202020204" pitchFamily="34" charset="0"/>
                <a:cs typeface="Times New Roman" panose="02020603050405020304" pitchFamily="18" charset="0"/>
              </a:rPr>
              <a:t>Protou</a:t>
            </a:r>
            <a:r>
              <a:rPr lang="en-US" sz="1800" b="0" dirty="0">
                <a:solidFill>
                  <a:srgbClr val="212529"/>
                </a:solidFill>
                <a:effectLst/>
                <a:latin typeface="Arial" panose="020B0604020202020204" pitchFamily="34" charset="0"/>
                <a:cs typeface="Times New Roman" panose="02020603050405020304" pitchFamily="18" charset="0"/>
              </a:rPr>
              <a:t> </a:t>
            </a:r>
            <a:r>
              <a:rPr lang="en-US" sz="1800" b="0" dirty="0" err="1">
                <a:solidFill>
                  <a:srgbClr val="212529"/>
                </a:solidFill>
                <a:effectLst/>
                <a:latin typeface="Arial" panose="020B0604020202020204" pitchFamily="34" charset="0"/>
                <a:cs typeface="Times New Roman" panose="02020603050405020304" pitchFamily="18" charset="0"/>
              </a:rPr>
              <a:t>ksekinisoume</a:t>
            </a:r>
            <a:r>
              <a:rPr lang="en-US" sz="1800" b="0" dirty="0">
                <a:solidFill>
                  <a:srgbClr val="212529"/>
                </a:solidFill>
                <a:effectLst/>
                <a:latin typeface="Arial" panose="020B0604020202020204" pitchFamily="34" charset="0"/>
                <a:cs typeface="Times New Roman" panose="02020603050405020304" pitchFamily="18" charset="0"/>
              </a:rPr>
              <a:t> </a:t>
            </a:r>
            <a:r>
              <a:rPr lang="en-US" sz="1800" b="0" dirty="0" err="1">
                <a:solidFill>
                  <a:srgbClr val="212529"/>
                </a:solidFill>
                <a:effectLst/>
                <a:latin typeface="Arial" panose="020B0604020202020204" pitchFamily="34" charset="0"/>
                <a:cs typeface="Times New Roman" panose="02020603050405020304" pitchFamily="18" charset="0"/>
              </a:rPr>
              <a:t>liga</a:t>
            </a:r>
            <a:r>
              <a:rPr lang="en-US" sz="1800" b="0" dirty="0">
                <a:solidFill>
                  <a:srgbClr val="212529"/>
                </a:solidFill>
                <a:effectLst/>
                <a:latin typeface="Arial" panose="020B0604020202020204" pitchFamily="34" charset="0"/>
                <a:cs typeface="Times New Roman" panose="02020603050405020304" pitchFamily="18" charset="0"/>
              </a:rPr>
              <a:t> logia </a:t>
            </a:r>
            <a:r>
              <a:rPr lang="en-US" sz="1800" b="0" dirty="0" err="1">
                <a:solidFill>
                  <a:srgbClr val="212529"/>
                </a:solidFill>
                <a:effectLst/>
                <a:latin typeface="Arial" panose="020B0604020202020204" pitchFamily="34" charset="0"/>
                <a:cs typeface="Times New Roman" panose="02020603050405020304" pitchFamily="18" charset="0"/>
              </a:rPr>
              <a:t>gia</a:t>
            </a:r>
            <a:r>
              <a:rPr lang="en-US" sz="1800" b="0" dirty="0">
                <a:solidFill>
                  <a:srgbClr val="212529"/>
                </a:solidFill>
                <a:effectLst/>
                <a:latin typeface="Arial" panose="020B0604020202020204" pitchFamily="34" charset="0"/>
                <a:cs typeface="Times New Roman" panose="02020603050405020304" pitchFamily="18" charset="0"/>
              </a:rPr>
              <a:t> emena</a:t>
            </a:r>
            <a:endParaRPr lang="en-US" b="0"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doume</a:t>
            </a:r>
            <a:r>
              <a:rPr lang="en-US" dirty="0"/>
              <a:t> ta </a:t>
            </a:r>
            <a:r>
              <a:rPr lang="en-US" dirty="0" err="1"/>
              <a:t>parakatw</a:t>
            </a:r>
            <a:r>
              <a:rPr lang="en-US" dirty="0"/>
              <a:t> </a:t>
            </a:r>
            <a:r>
              <a:rPr lang="en-US" dirty="0" err="1"/>
              <a:t>ipokefalaia</a:t>
            </a:r>
            <a:endParaRPr lang="en-US" dirty="0"/>
          </a:p>
          <a:p>
            <a:endParaRPr lang="en-US" dirty="0"/>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1200" b="1" kern="0" dirty="0">
                <a:solidFill>
                  <a:srgbClr val="FFFFFF"/>
                </a:solidFill>
                <a:latin typeface="Arial" panose="020B0604020202020204" pitchFamily="34" charset="0"/>
                <a:cs typeface="Arial" panose="020B0604020202020204" pitchFamily="34" charset="0"/>
              </a:rPr>
              <a:t>Έρευνα για το </a:t>
            </a:r>
            <a:r>
              <a:rPr lang="en-US" sz="1200" b="1"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200" b="1" kern="0" dirty="0">
                <a:solidFill>
                  <a:srgbClr val="FFFFFF"/>
                </a:solidFill>
                <a:latin typeface="Arial" panose="020B0604020202020204" pitchFamily="34" charset="0"/>
                <a:cs typeface="Arial" panose="020B0604020202020204" pitchFamily="34" charset="0"/>
              </a:rPr>
              <a:t>Gameplay Mechanics</a:t>
            </a:r>
            <a:endPar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10</a:t>
            </a:fld>
            <a:endParaRPr lang="en-US"/>
          </a:p>
        </p:txBody>
      </p:sp>
    </p:spTree>
    <p:extLst>
      <p:ext uri="{BB962C8B-B14F-4D97-AF65-F5344CB8AC3E}">
        <p14:creationId xmlns:p14="http://schemas.microsoft.com/office/powerpoint/2010/main" val="1537745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a:t>
            </a:r>
            <a:r>
              <a:rPr lang="en-US" dirty="0"/>
              <a:t> </a:t>
            </a:r>
            <a:r>
              <a:rPr lang="en-US" dirty="0" err="1"/>
              <a:t>ine</a:t>
            </a:r>
            <a:r>
              <a:rPr lang="en-US" dirty="0"/>
              <a:t> to metaverse?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μέλλον της εξέλιξης του Διαδικτύου, γνωστό ως δεύτερη ζωή, επεκτείνεται σε προσομοιώσεις λογισμικού πολλαπλών ζωών σε φυσικό και εικονικό κόσμο</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endParaRPr lang="en-US" dirty="0"/>
          </a:p>
          <a:p>
            <a:r>
              <a:rPr lang="en-US" dirty="0" err="1"/>
              <a:t>Ti</a:t>
            </a:r>
            <a:r>
              <a:rPr lang="en-US" dirty="0"/>
              <a:t> </a:t>
            </a:r>
            <a:r>
              <a:rPr lang="en-US" dirty="0" err="1"/>
              <a:t>ine</a:t>
            </a:r>
            <a:r>
              <a:rPr lang="en-US" dirty="0"/>
              <a:t> to AR/VR </a:t>
            </a:r>
            <a:r>
              <a:rPr lang="en-US" dirty="0" err="1"/>
              <a:t>en</a:t>
            </a:r>
            <a:r>
              <a:rPr lang="en-US" dirty="0"/>
              <a:t> taxi?</a:t>
            </a: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0" dirty="0" err="1">
                <a:solidFill>
                  <a:srgbClr val="FFFFFF"/>
                </a:solidFill>
                <a:latin typeface="Arial" panose="020B0604020202020204" pitchFamily="34" charset="0"/>
                <a:cs typeface="Arial" panose="020B0604020202020204" pitchFamily="34" charset="0"/>
              </a:rPr>
              <a:t>Διεπαφές</a:t>
            </a:r>
            <a:r>
              <a:rPr lang="el-GR" sz="1200" kern="0" dirty="0">
                <a:solidFill>
                  <a:srgbClr val="FFFFFF"/>
                </a:solidFill>
                <a:latin typeface="Arial" panose="020B0604020202020204" pitchFamily="34" charset="0"/>
                <a:cs typeface="Arial" panose="020B0604020202020204" pitchFamily="34" charset="0"/>
              </a:rPr>
              <a:t> υλικού για αλληλεπίδραση με τους καθηλωτικούς κόσμους που προσομοιώνουν την καθημερινή ζωή</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endParaRPr lang="en-US" dirty="0"/>
          </a:p>
          <a:p>
            <a:r>
              <a:rPr lang="en-US" dirty="0" err="1"/>
              <a:t>Pws</a:t>
            </a:r>
            <a:r>
              <a:rPr lang="en-US" dirty="0"/>
              <a:t> </a:t>
            </a:r>
            <a:r>
              <a:rPr lang="en-US" dirty="0" err="1"/>
              <a:t>sxetizontai</a:t>
            </a:r>
            <a:r>
              <a:rPr lang="en-US" dirty="0"/>
              <a:t> me ta gameplay mechanics?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Τα API λογισμικού του AR/VR</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/classic</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για τη γεφύρωση του υλικού με την αλληλεπίδραση χρήστη λογισμικού μέσα στο </a:t>
            </a:r>
            <a:r>
              <a:rPr kumimoji="0" lang="el-GR"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metaverse</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kai </a:t>
            </a:r>
            <a:r>
              <a:rPr kumimoji="0" lang="en-US" sz="1200" b="0" i="0" u="none" strike="noStrike" kern="0" cap="none" spc="0" normalizeH="0" baseline="0" noProof="0" dirty="0" err="1">
                <a:ln>
                  <a:noFill/>
                </a:ln>
                <a:solidFill>
                  <a:srgbClr val="FFC000"/>
                </a:solidFill>
                <a:effectLst/>
                <a:uLnTx/>
                <a:uFillTx/>
                <a:latin typeface="Arial" panose="020B0604020202020204" pitchFamily="34" charset="0"/>
                <a:cs typeface="Arial" panose="020B0604020202020204" pitchFamily="34" charset="0"/>
                <a:sym typeface="Sora"/>
              </a:rPr>
              <a:t>polla</a:t>
            </a:r>
            <a:r>
              <a:rPr kumimoji="0" lang="en-US" sz="12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C000"/>
                </a:solidFill>
                <a:effectLst/>
                <a:uLnTx/>
                <a:uFillTx/>
                <a:latin typeface="Arial" panose="020B0604020202020204" pitchFamily="34" charset="0"/>
                <a:cs typeface="Arial" panose="020B0604020202020204" pitchFamily="34" charset="0"/>
                <a:sym typeface="Sora"/>
              </a:rPr>
              <a:t>alla</a:t>
            </a:r>
            <a:endParaRPr kumimoji="0" lang="en-US" sz="12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11</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 </a:t>
            </a:r>
            <a:r>
              <a:rPr lang="en-US" dirty="0" err="1"/>
              <a:t>venn</a:t>
            </a:r>
            <a:r>
              <a:rPr lang="en-US" dirty="0"/>
              <a:t> diagram </a:t>
            </a:r>
            <a:r>
              <a:rPr lang="en-US" dirty="0" err="1"/>
              <a:t>gia</a:t>
            </a:r>
            <a:r>
              <a:rPr lang="en-US" dirty="0"/>
              <a:t> </a:t>
            </a:r>
            <a:r>
              <a:rPr lang="en-US" dirty="0" err="1"/>
              <a:t>sxesi</a:t>
            </a:r>
            <a:r>
              <a:rPr lang="en-US" dirty="0"/>
              <a:t> </a:t>
            </a:r>
            <a:r>
              <a:rPr lang="en-US" dirty="0" err="1"/>
              <a:t>metaksi</a:t>
            </a:r>
            <a:r>
              <a:rPr lang="en-US" dirty="0"/>
              <a:t> Extended Reality (XR) kai to </a:t>
            </a:r>
            <a:r>
              <a:rPr lang="en-US" dirty="0" err="1"/>
              <a:t>ipersinolo</a:t>
            </a:r>
            <a:r>
              <a:rPr lang="en-US" dirty="0"/>
              <a:t> metaverse</a:t>
            </a:r>
          </a:p>
          <a:p>
            <a:endParaRPr lang="en-US" dirty="0"/>
          </a:p>
          <a:p>
            <a:r>
              <a:rPr lang="en-US" dirty="0" err="1"/>
              <a:t>Paratiroume</a:t>
            </a:r>
            <a:r>
              <a:rPr lang="en-US" dirty="0"/>
              <a:t> </a:t>
            </a:r>
            <a:r>
              <a:rPr lang="en-US" dirty="0" err="1"/>
              <a:t>oti</a:t>
            </a:r>
            <a:r>
              <a:rPr lang="en-US" dirty="0"/>
              <a:t> ta gameplay mechanics </a:t>
            </a:r>
            <a:r>
              <a:rPr lang="en-US" dirty="0" err="1"/>
              <a:t>ine</a:t>
            </a:r>
            <a:r>
              <a:rPr lang="en-US" dirty="0"/>
              <a:t> to core </a:t>
            </a:r>
            <a:r>
              <a:rPr lang="en-US" dirty="0" err="1"/>
              <a:t>kommati</a:t>
            </a:r>
            <a:r>
              <a:rPr lang="en-US" dirty="0"/>
              <a:t> pantou</a:t>
            </a:r>
          </a:p>
          <a:p>
            <a:endParaRPr lang="en-US" dirty="0"/>
          </a:p>
          <a:p>
            <a:r>
              <a:rPr lang="en-US" dirty="0"/>
              <a:t>Superset of </a:t>
            </a:r>
            <a:r>
              <a:rPr lang="en-US" dirty="0" err="1"/>
              <a:t>ar</a:t>
            </a:r>
            <a:r>
              <a:rPr lang="en-US" dirty="0"/>
              <a:t> </a:t>
            </a:r>
            <a:r>
              <a:rPr lang="en-US" dirty="0" err="1"/>
              <a:t>vr</a:t>
            </a:r>
            <a:r>
              <a:rPr lang="en-US" dirty="0"/>
              <a:t> </a:t>
            </a:r>
            <a:r>
              <a:rPr lang="en-US" dirty="0" err="1"/>
              <a:t>mr</a:t>
            </a:r>
            <a:endParaRPr lang="en-US" dirty="0"/>
          </a:p>
          <a:p>
            <a:r>
              <a:rPr lang="en-US" dirty="0"/>
              <a:t>MR mixed reality</a:t>
            </a:r>
          </a:p>
          <a:p>
            <a:r>
              <a:rPr lang="en-US" dirty="0"/>
              <a:t>XR extended</a:t>
            </a:r>
          </a:p>
          <a:p>
            <a:r>
              <a:rPr lang="en-US" dirty="0"/>
              <a:t>AR augmented</a:t>
            </a:r>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12</a:t>
            </a:fld>
            <a:endParaRPr lang="en-US"/>
          </a:p>
        </p:txBody>
      </p:sp>
    </p:spTree>
    <p:extLst>
      <p:ext uri="{BB962C8B-B14F-4D97-AF65-F5344CB8AC3E}">
        <p14:creationId xmlns:p14="http://schemas.microsoft.com/office/powerpoint/2010/main" val="893432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Ti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eksetazi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to project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gia</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swsti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diekpairewsi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to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apaitisewn</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prodiagrafwn</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Γεφύρωση του χάσματος μεταξύ της επικοινωνίας υλικού και λογισμικού για αλληλεπίδραση εντός του παιχνιδιού</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Παρελθόν, Παρόν, Εξερεύνηση του Μέλλοντος</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peri </a:t>
            </a:r>
            <a:r>
              <a:rPr lang="en-US" dirty="0"/>
              <a:t>Hardware &amp; software evolution kai specifications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Εταιρείες μεγάλης τεχνολογίας και όραμα ενιαίας ανάπτυξης (κοινά πρότυπα λογισμικού)</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a:t>
            </a:r>
            <a:r>
              <a:rPr lang="en-US" dirty="0"/>
              <a:t>Common way </a:t>
            </a:r>
            <a:r>
              <a:rPr lang="en-US" dirty="0" err="1"/>
              <a:t>Stanard</a:t>
            </a:r>
            <a:r>
              <a:rPr lang="en-US" dirty="0"/>
              <a:t> </a:t>
            </a:r>
            <a:r>
              <a:rPr lang="en-US" dirty="0" err="1"/>
              <a:t>gia</a:t>
            </a:r>
            <a:r>
              <a:rPr lang="en-US" dirty="0"/>
              <a:t> business processes </a:t>
            </a:r>
            <a:r>
              <a:rPr lang="en-US" dirty="0" err="1"/>
              <a:t>dhladi</a:t>
            </a:r>
            <a:r>
              <a:rPr lang="en-US" dirty="0"/>
              <a:t> den </a:t>
            </a:r>
            <a:r>
              <a:rPr lang="en-US" dirty="0" err="1"/>
              <a:t>xriazesai</a:t>
            </a:r>
            <a:r>
              <a:rPr lang="en-US" dirty="0"/>
              <a:t> mono </a:t>
            </a:r>
            <a:r>
              <a:rPr lang="en-US" dirty="0" err="1"/>
              <a:t>kapoia</a:t>
            </a:r>
            <a:r>
              <a:rPr lang="en-US" dirty="0"/>
              <a:t> </a:t>
            </a:r>
            <a:r>
              <a:rPr lang="en-US" dirty="0" err="1"/>
              <a:t>etairia</a:t>
            </a:r>
            <a:r>
              <a:rPr lang="en-US" dirty="0"/>
              <a:t> </a:t>
            </a:r>
            <a:r>
              <a:rPr lang="en-US" dirty="0" err="1"/>
              <a:t>alla</a:t>
            </a:r>
            <a:r>
              <a:rPr lang="en-US" dirty="0"/>
              <a:t> kai ola ta </a:t>
            </a:r>
            <a:r>
              <a:rPr lang="en-US" dirty="0" err="1"/>
              <a:t>komatia</a:t>
            </a:r>
            <a:r>
              <a:rPr lang="en-US" dirty="0"/>
              <a:t> tis se </a:t>
            </a:r>
            <a:r>
              <a:rPr lang="en-US" dirty="0" err="1"/>
              <a:t>dioikitiko</a:t>
            </a:r>
            <a:r>
              <a:rPr lang="en-US" dirty="0"/>
              <a:t> kai development </a:t>
            </a:r>
            <a:r>
              <a:rPr lang="en-US" dirty="0" err="1"/>
              <a:t>na</a:t>
            </a:r>
            <a:r>
              <a:rPr lang="en-US" dirty="0"/>
              <a:t> </a:t>
            </a:r>
            <a:r>
              <a:rPr lang="en-US" dirty="0" err="1"/>
              <a:t>epikoinwnoun</a:t>
            </a:r>
            <a:r>
              <a:rPr lang="en-US" dirty="0"/>
              <a:t> </a:t>
            </a:r>
            <a:r>
              <a:rPr lang="en-US" dirty="0" err="1"/>
              <a:t>metaksi</a:t>
            </a:r>
            <a:r>
              <a:rPr lang="en-US" dirty="0"/>
              <a:t> </a:t>
            </a:r>
            <a:r>
              <a:rPr lang="en-US" dirty="0" err="1"/>
              <a:t>tous</a:t>
            </a:r>
            <a:r>
              <a:rPr lang="en-US" dirty="0"/>
              <a:t> kai </a:t>
            </a:r>
            <a:r>
              <a:rPr lang="en-US" dirty="0" err="1"/>
              <a:t>na</a:t>
            </a:r>
            <a:r>
              <a:rPr lang="en-US" dirty="0"/>
              <a:t> </a:t>
            </a:r>
            <a:r>
              <a:rPr lang="en-US" dirty="0" err="1"/>
              <a:t>proxwran</a:t>
            </a:r>
            <a:r>
              <a:rPr lang="en-US" dirty="0"/>
              <a:t> </a:t>
            </a:r>
            <a:r>
              <a:rPr lang="en-US" dirty="0" err="1"/>
              <a:t>metaksi</a:t>
            </a:r>
            <a:r>
              <a:rPr lang="en-US" dirty="0"/>
              <a:t> </a:t>
            </a:r>
            <a:r>
              <a:rPr lang="en-US" dirty="0" err="1"/>
              <a:t>tous</a:t>
            </a:r>
            <a:r>
              <a:rPr lang="en-US" dirty="0"/>
              <a:t> </a:t>
            </a:r>
            <a:r>
              <a:rPr lang="en-US" dirty="0" err="1"/>
              <a:t>gnwrizontas</a:t>
            </a:r>
            <a:r>
              <a:rPr lang="en-US" dirty="0"/>
              <a:t> ta impediments (ta empodia) kai </a:t>
            </a:r>
            <a:r>
              <a:rPr lang="en-US" dirty="0" err="1"/>
              <a:t>pws</a:t>
            </a:r>
            <a:r>
              <a:rPr lang="en-US" dirty="0"/>
              <a:t> </a:t>
            </a:r>
            <a:r>
              <a:rPr lang="en-US" dirty="0" err="1"/>
              <a:t>na</a:t>
            </a:r>
            <a:r>
              <a:rPr lang="en-US" dirty="0"/>
              <a:t> ta </a:t>
            </a:r>
            <a:r>
              <a:rPr lang="en-US" dirty="0" err="1"/>
              <a:t>kseperasoun</a:t>
            </a:r>
            <a:r>
              <a:rPr lang="en-US" dirty="0"/>
              <a:t> </a:t>
            </a:r>
            <a:r>
              <a:rPr lang="en-US" dirty="0" err="1"/>
              <a:t>p.x</a:t>
            </a:r>
            <a:r>
              <a:rPr lang="en-US" dirty="0"/>
              <a:t>. agile-scrum, GitHub, Jira, tickets etc.</a:t>
            </a:r>
          </a:p>
        </p:txBody>
      </p:sp>
      <p:sp>
        <p:nvSpPr>
          <p:cNvPr id="4" name="Slide Number Placeholder 3"/>
          <p:cNvSpPr>
            <a:spLocks noGrp="1"/>
          </p:cNvSpPr>
          <p:nvPr>
            <p:ph type="sldNum" sz="quarter" idx="5"/>
          </p:nvPr>
        </p:nvSpPr>
        <p:spPr/>
        <p:txBody>
          <a:bodyPr/>
          <a:lstStyle/>
          <a:p>
            <a:fld id="{910C69D4-DE42-414E-829A-8F378A406FFC}" type="slidenum">
              <a:rPr lang="en-US" smtClean="0"/>
              <a:t>13</a:t>
            </a:fld>
            <a:endParaRPr lang="en-US"/>
          </a:p>
        </p:txBody>
      </p:sp>
    </p:spTree>
    <p:extLst>
      <p:ext uri="{BB962C8B-B14F-4D97-AF65-F5344CB8AC3E}">
        <p14:creationId xmlns:p14="http://schemas.microsoft.com/office/powerpoint/2010/main" val="1974395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Metaverse </a:t>
            </a:r>
            <a:r>
              <a:rPr lang="en-US" dirty="0" err="1"/>
              <a:t>itan</a:t>
            </a:r>
            <a:r>
              <a:rPr lang="en-US" dirty="0"/>
              <a:t> </a:t>
            </a:r>
            <a:r>
              <a:rPr lang="en-US" dirty="0" err="1"/>
              <a:t>hdh</a:t>
            </a:r>
            <a:r>
              <a:rPr lang="en-US" dirty="0"/>
              <a:t> </a:t>
            </a:r>
            <a:r>
              <a:rPr lang="en-US" dirty="0" err="1"/>
              <a:t>edw</a:t>
            </a:r>
            <a:r>
              <a:rPr lang="en-US" dirty="0"/>
              <a:t> tin </a:t>
            </a:r>
            <a:r>
              <a:rPr lang="en-US" dirty="0" err="1"/>
              <a:t>Epoxi</a:t>
            </a:r>
            <a:r>
              <a:rPr lang="en-US" dirty="0"/>
              <a:t> </a:t>
            </a:r>
            <a:r>
              <a:rPr lang="en-US" dirty="0" err="1"/>
              <a:t>twn</a:t>
            </a:r>
            <a:r>
              <a:rPr lang="en-US" dirty="0"/>
              <a:t> 70s se mall center to concept </a:t>
            </a:r>
            <a:r>
              <a:rPr lang="en-US" dirty="0" err="1"/>
              <a:t>toulaxiston</a:t>
            </a:r>
            <a:r>
              <a:rPr lang="en-US" dirty="0"/>
              <a:t> (</a:t>
            </a:r>
            <a:r>
              <a:rPr lang="en-US" dirty="0" err="1"/>
              <a:t>ena</a:t>
            </a:r>
            <a:r>
              <a:rPr lang="en-US" dirty="0"/>
              <a:t> </a:t>
            </a:r>
            <a:r>
              <a:rPr lang="en-US" dirty="0" err="1"/>
              <a:t>kommati</a:t>
            </a:r>
            <a:r>
              <a:rPr lang="en-US" dirty="0"/>
              <a:t> </a:t>
            </a:r>
            <a:r>
              <a:rPr lang="en-US" dirty="0" err="1"/>
              <a:t>tou</a:t>
            </a:r>
            <a:r>
              <a:rPr lang="en-US" dirty="0"/>
              <a:t>) … </a:t>
            </a:r>
            <a:r>
              <a:rPr lang="en-US" dirty="0" err="1"/>
              <a:t>alla</a:t>
            </a:r>
            <a:r>
              <a:rPr lang="en-US" dirty="0"/>
              <a:t> </a:t>
            </a:r>
            <a:r>
              <a:rPr lang="en-US" dirty="0" err="1"/>
              <a:t>pws</a:t>
            </a:r>
            <a:r>
              <a:rPr lang="en-US" dirty="0"/>
              <a:t> virtual </a:t>
            </a:r>
            <a:r>
              <a:rPr lang="en-US" dirty="0" err="1"/>
              <a:t>mazi</a:t>
            </a:r>
            <a:r>
              <a:rPr lang="en-US" dirty="0"/>
              <a:t> me physical interaction kai </a:t>
            </a:r>
            <a:r>
              <a:rPr lang="en-US" dirty="0" err="1"/>
              <a:t>oxi</a:t>
            </a:r>
            <a:r>
              <a:rPr lang="en-US" dirty="0"/>
              <a:t> division (siloed-</a:t>
            </a:r>
            <a:r>
              <a:rPr lang="en-US" dirty="0" err="1"/>
              <a:t>apomonomena</a:t>
            </a:r>
            <a:r>
              <a:rPr lang="en-US" dirty="0"/>
              <a:t>)</a:t>
            </a:r>
          </a:p>
          <a:p>
            <a:r>
              <a:rPr lang="en-US" dirty="0" err="1"/>
              <a:t>Polla</a:t>
            </a:r>
            <a:r>
              <a:rPr lang="en-US" dirty="0"/>
              <a:t> games me interactivity </a:t>
            </a:r>
            <a:r>
              <a:rPr lang="en-US" dirty="0" err="1"/>
              <a:t>hdh</a:t>
            </a:r>
            <a:r>
              <a:rPr lang="en-US" dirty="0"/>
              <a:t> </a:t>
            </a:r>
            <a:r>
              <a:rPr lang="en-US" dirty="0" err="1"/>
              <a:t>olopoiousan</a:t>
            </a:r>
            <a:r>
              <a:rPr lang="en-US" dirty="0"/>
              <a:t> </a:t>
            </a:r>
            <a:r>
              <a:rPr lang="en-US" dirty="0" err="1"/>
              <a:t>ena</a:t>
            </a:r>
            <a:r>
              <a:rPr lang="en-US" dirty="0"/>
              <a:t> </a:t>
            </a:r>
            <a:r>
              <a:rPr lang="en-US" dirty="0" err="1"/>
              <a:t>meros</a:t>
            </a:r>
            <a:r>
              <a:rPr lang="en-US" dirty="0"/>
              <a:t> </a:t>
            </a:r>
            <a:r>
              <a:rPr lang="en-US" dirty="0" err="1"/>
              <a:t>tou</a:t>
            </a:r>
            <a:r>
              <a:rPr lang="en-US" dirty="0"/>
              <a:t> metaverse </a:t>
            </a:r>
            <a:r>
              <a:rPr lang="en-US" dirty="0" err="1"/>
              <a:t>alla</a:t>
            </a:r>
            <a:r>
              <a:rPr lang="en-US" dirty="0"/>
              <a:t> </a:t>
            </a:r>
            <a:r>
              <a:rPr lang="el-GR" dirty="0" err="1"/>
              <a:t>λειπη</a:t>
            </a:r>
            <a:r>
              <a:rPr lang="en-US" dirty="0"/>
              <a:t> to common infrastructure </a:t>
            </a:r>
            <a:r>
              <a:rPr lang="en-US" dirty="0" err="1"/>
              <a:t>gia</a:t>
            </a:r>
            <a:r>
              <a:rPr lang="en-US" dirty="0"/>
              <a:t> </a:t>
            </a:r>
            <a:r>
              <a:rPr lang="en-US" dirty="0" err="1"/>
              <a:t>plithwra</a:t>
            </a:r>
            <a:r>
              <a:rPr lang="en-US" dirty="0"/>
              <a:t> services </a:t>
            </a:r>
            <a:r>
              <a:rPr lang="en-US" dirty="0" err="1"/>
              <a:t>wste</a:t>
            </a:r>
            <a:r>
              <a:rPr lang="en-US" dirty="0"/>
              <a:t> </a:t>
            </a:r>
            <a:r>
              <a:rPr lang="en-US" dirty="0" err="1"/>
              <a:t>na</a:t>
            </a:r>
            <a:r>
              <a:rPr lang="en-US" dirty="0"/>
              <a:t> </a:t>
            </a:r>
            <a:r>
              <a:rPr lang="en-US" dirty="0" err="1"/>
              <a:t>auksithi</a:t>
            </a:r>
            <a:r>
              <a:rPr lang="en-US" dirty="0"/>
              <a:t> to “immersivity” – </a:t>
            </a:r>
            <a:r>
              <a:rPr lang="en-US" dirty="0" err="1"/>
              <a:t>na</a:t>
            </a:r>
            <a:r>
              <a:rPr lang="en-US" dirty="0"/>
              <a:t> </a:t>
            </a:r>
            <a:r>
              <a:rPr lang="en-US" dirty="0" err="1"/>
              <a:t>gini</a:t>
            </a:r>
            <a:r>
              <a:rPr lang="en-US" dirty="0"/>
              <a:t> </a:t>
            </a:r>
            <a:r>
              <a:rPr lang="en-US" dirty="0" err="1"/>
              <a:t>pio</a:t>
            </a:r>
            <a:r>
              <a:rPr lang="en-US" dirty="0"/>
              <a:t> </a:t>
            </a:r>
            <a:r>
              <a:rPr lang="en-US" dirty="0" err="1"/>
              <a:t>realistiko</a:t>
            </a:r>
            <a:r>
              <a:rPr lang="en-US" dirty="0"/>
              <a:t> </a:t>
            </a:r>
            <a:r>
              <a:rPr lang="en-US" dirty="0" err="1"/>
              <a:t>diladi</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4)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Diladi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ta Gameplay Mechanics </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μπορεί να χαρακτηριστεί ως ο τρόπος εισόδου στο</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matrix</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14</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episis</a:t>
            </a:r>
            <a:r>
              <a:rPr lang="en-US" dirty="0"/>
              <a:t>) </a:t>
            </a:r>
            <a:r>
              <a:rPr lang="en-US" dirty="0" err="1"/>
              <a:t>Paratiroume</a:t>
            </a:r>
            <a:r>
              <a:rPr lang="en-US" dirty="0"/>
              <a:t> ta </a:t>
            </a:r>
            <a:r>
              <a:rPr lang="en-US" dirty="0" err="1"/>
              <a:t>dedomena</a:t>
            </a:r>
            <a:r>
              <a:rPr lang="en-US" dirty="0"/>
              <a:t> apo tin ISFE (</a:t>
            </a:r>
            <a:r>
              <a:rPr lang="en-US" dirty="0" err="1"/>
              <a:t>europes</a:t>
            </a:r>
            <a:r>
              <a:rPr lang="en-US" dirty="0"/>
              <a:t> video game industry) </a:t>
            </a:r>
            <a:r>
              <a:rPr lang="en-US" dirty="0" err="1"/>
              <a:t>gia</a:t>
            </a:r>
            <a:r>
              <a:rPr lang="en-US" dirty="0"/>
              <a:t> tin </a:t>
            </a:r>
            <a:r>
              <a:rPr lang="en-US" dirty="0" err="1"/>
              <a:t>gramiki</a:t>
            </a:r>
            <a:r>
              <a:rPr lang="en-US" dirty="0"/>
              <a:t> kai (</a:t>
            </a:r>
            <a:r>
              <a:rPr lang="en-US" dirty="0" err="1"/>
              <a:t>sxedon</a:t>
            </a:r>
            <a:r>
              <a:rPr lang="en-US" dirty="0"/>
              <a:t>) </a:t>
            </a:r>
            <a:r>
              <a:rPr lang="en-US" dirty="0" err="1"/>
              <a:t>ekthetiki</a:t>
            </a:r>
            <a:r>
              <a:rPr lang="en-US" dirty="0"/>
              <a:t> </a:t>
            </a:r>
            <a:r>
              <a:rPr lang="en-US" dirty="0" err="1"/>
              <a:t>auksisi</a:t>
            </a:r>
            <a:r>
              <a:rPr lang="en-US" dirty="0"/>
              <a:t> </a:t>
            </a:r>
            <a:r>
              <a:rPr lang="en-US" dirty="0" err="1"/>
              <a:t>twn</a:t>
            </a:r>
            <a:r>
              <a:rPr lang="en-US" dirty="0"/>
              <a:t> </a:t>
            </a:r>
            <a:r>
              <a:rPr lang="en-US" dirty="0" err="1"/>
              <a:t>teleutaion</a:t>
            </a:r>
            <a:r>
              <a:rPr lang="en-US" dirty="0"/>
              <a:t> </a:t>
            </a:r>
            <a:r>
              <a:rPr lang="en-US" dirty="0" err="1"/>
              <a:t>etwn</a:t>
            </a:r>
            <a:r>
              <a:rPr lang="en-US" dirty="0"/>
              <a:t> </a:t>
            </a:r>
            <a:r>
              <a:rPr lang="en-US" dirty="0" err="1"/>
              <a:t>idios</a:t>
            </a:r>
            <a:r>
              <a:rPr lang="en-US" dirty="0"/>
              <a:t> logo global pandemic</a:t>
            </a:r>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3879428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a:t>
            </a:r>
            <a:r>
              <a:rPr lang="en-US" dirty="0"/>
              <a:t> flow of gaming simulation evolution </a:t>
            </a:r>
            <a:r>
              <a:rPr lang="en-US" dirty="0" err="1"/>
              <a:t>iparxi</a:t>
            </a:r>
            <a:r>
              <a:rPr lang="en-US" dirty="0"/>
              <a:t> I </a:t>
            </a:r>
            <a:r>
              <a:rPr lang="en-US" dirty="0" err="1"/>
              <a:t>akolouthia</a:t>
            </a:r>
            <a:r>
              <a:rPr lang="en-US" dirty="0"/>
              <a:t> hardware me ta </a:t>
            </a:r>
            <a:r>
              <a:rPr lang="en-US" dirty="0" err="1"/>
              <a:t>antoistoixa</a:t>
            </a:r>
            <a:r>
              <a:rPr lang="en-US" dirty="0"/>
              <a:t> </a:t>
            </a:r>
            <a:r>
              <a:rPr lang="en-US" dirty="0" err="1"/>
              <a:t>softwares</a:t>
            </a:r>
            <a:endParaRPr lang="en-US" dirty="0"/>
          </a:p>
          <a:p>
            <a:endParaRPr lang="en-US" dirty="0"/>
          </a:p>
          <a:p>
            <a:r>
              <a:rPr lang="en-US" dirty="0" err="1"/>
              <a:t>Sto</a:t>
            </a:r>
            <a:r>
              <a:rPr lang="en-US" dirty="0"/>
              <a:t> mobile </a:t>
            </a:r>
            <a:r>
              <a:rPr lang="en-US" dirty="0" err="1"/>
              <a:t>parousiastikan</a:t>
            </a:r>
            <a:r>
              <a:rPr lang="en-US" dirty="0"/>
              <a:t> oi </a:t>
            </a:r>
            <a:r>
              <a:rPr lang="en-US" dirty="0" err="1"/>
              <a:t>pio</a:t>
            </a:r>
            <a:r>
              <a:rPr lang="en-US" dirty="0"/>
              <a:t> </a:t>
            </a:r>
            <a:r>
              <a:rPr lang="en-US" dirty="0" err="1"/>
              <a:t>megales</a:t>
            </a:r>
            <a:r>
              <a:rPr lang="en-US" dirty="0"/>
              <a:t> </a:t>
            </a:r>
            <a:r>
              <a:rPr lang="en-US" dirty="0" err="1"/>
              <a:t>allages</a:t>
            </a:r>
            <a:r>
              <a:rPr lang="en-US" dirty="0"/>
              <a:t> </a:t>
            </a:r>
            <a:r>
              <a:rPr lang="en-US" dirty="0" err="1"/>
              <a:t>tou</a:t>
            </a:r>
            <a:r>
              <a:rPr lang="en-US" dirty="0"/>
              <a:t> gaming industry logo </a:t>
            </a:r>
            <a:r>
              <a:rPr lang="en-US" dirty="0" err="1"/>
              <a:t>foritotas</a:t>
            </a:r>
            <a:r>
              <a:rPr lang="en-US" dirty="0"/>
              <a:t> </a:t>
            </a:r>
            <a:r>
              <a:rPr lang="en-US" dirty="0" err="1"/>
              <a:t>alla</a:t>
            </a:r>
            <a:r>
              <a:rPr lang="en-US" dirty="0"/>
              <a:t> kai </a:t>
            </a:r>
            <a:r>
              <a:rPr lang="en-US" dirty="0" err="1"/>
              <a:t>dinatotites</a:t>
            </a:r>
            <a:r>
              <a:rPr lang="en-US" dirty="0"/>
              <a:t> Augmented Reality </a:t>
            </a:r>
            <a:r>
              <a:rPr lang="en-US" dirty="0" err="1"/>
              <a:t>opws</a:t>
            </a:r>
            <a:r>
              <a:rPr lang="en-US" dirty="0"/>
              <a:t> games kai diafora filtra real time selfies capture se social media </a:t>
            </a:r>
            <a:r>
              <a:rPr lang="en-US" dirty="0" err="1"/>
              <a:t>opws</a:t>
            </a:r>
            <a:r>
              <a:rPr lang="en-US" dirty="0"/>
              <a:t> px snapchat, Instagram</a:t>
            </a:r>
          </a:p>
          <a:p>
            <a:r>
              <a:rPr lang="en-US" dirty="0" err="1"/>
              <a:t>Episis</a:t>
            </a:r>
            <a:r>
              <a:rPr lang="en-US" dirty="0"/>
              <a:t> to AR </a:t>
            </a:r>
            <a:r>
              <a:rPr lang="en-US" dirty="0" err="1"/>
              <a:t>vasizetai</a:t>
            </a:r>
            <a:r>
              <a:rPr lang="en-US" dirty="0"/>
              <a:t> kai </a:t>
            </a:r>
            <a:r>
              <a:rPr lang="en-US" dirty="0" err="1"/>
              <a:t>sto</a:t>
            </a:r>
            <a:r>
              <a:rPr lang="en-US" dirty="0"/>
              <a:t> Computer vision kai </a:t>
            </a:r>
            <a:r>
              <a:rPr lang="en-US" dirty="0" err="1"/>
              <a:t>etsi</a:t>
            </a:r>
            <a:r>
              <a:rPr lang="en-US" dirty="0"/>
              <a:t> </a:t>
            </a:r>
            <a:r>
              <a:rPr lang="en-US" dirty="0" err="1"/>
              <a:t>kathista</a:t>
            </a:r>
            <a:r>
              <a:rPr lang="en-US" dirty="0"/>
              <a:t> tin </a:t>
            </a:r>
            <a:r>
              <a:rPr lang="en-US" dirty="0" err="1"/>
              <a:t>xrisi</a:t>
            </a:r>
            <a:r>
              <a:rPr lang="en-US" dirty="0"/>
              <a:t> </a:t>
            </a:r>
            <a:r>
              <a:rPr lang="en-US" dirty="0" err="1"/>
              <a:t>kameras</a:t>
            </a:r>
            <a:r>
              <a:rPr lang="en-US" dirty="0"/>
              <a:t> </a:t>
            </a:r>
            <a:r>
              <a:rPr lang="en-US" dirty="0" err="1"/>
              <a:t>aparaititi</a:t>
            </a:r>
            <a:r>
              <a:rPr lang="en-US" dirty="0"/>
              <a:t> </a:t>
            </a:r>
            <a:r>
              <a:rPr lang="en-US" dirty="0" err="1"/>
              <a:t>sto</a:t>
            </a:r>
            <a:r>
              <a:rPr lang="en-US" dirty="0"/>
              <a:t> </a:t>
            </a:r>
            <a:r>
              <a:rPr lang="en-US" dirty="0" err="1"/>
              <a:t>na</a:t>
            </a:r>
            <a:r>
              <a:rPr lang="en-US" dirty="0"/>
              <a:t> </a:t>
            </a:r>
            <a:r>
              <a:rPr lang="en-US" dirty="0" err="1"/>
              <a:t>kani</a:t>
            </a:r>
            <a:r>
              <a:rPr lang="en-US" dirty="0"/>
              <a:t> augment </a:t>
            </a:r>
            <a:r>
              <a:rPr lang="en-US" dirty="0" err="1"/>
              <a:t>ena</a:t>
            </a:r>
            <a:r>
              <a:rPr lang="en-US" dirty="0"/>
              <a:t> virtual object </a:t>
            </a:r>
            <a:r>
              <a:rPr lang="en-US" dirty="0" err="1"/>
              <a:t>enswmatwsi</a:t>
            </a:r>
            <a:r>
              <a:rPr lang="en-US" dirty="0"/>
              <a:t> </a:t>
            </a:r>
            <a:r>
              <a:rPr lang="en-US" dirty="0" err="1"/>
              <a:t>sto</a:t>
            </a:r>
            <a:r>
              <a:rPr lang="en-US" dirty="0"/>
              <a:t> physical world</a:t>
            </a:r>
          </a:p>
        </p:txBody>
      </p:sp>
      <p:sp>
        <p:nvSpPr>
          <p:cNvPr id="4" name="Slide Number Placeholder 3"/>
          <p:cNvSpPr>
            <a:spLocks noGrp="1"/>
          </p:cNvSpPr>
          <p:nvPr>
            <p:ph type="sldNum" sz="quarter" idx="5"/>
          </p:nvPr>
        </p:nvSpPr>
        <p:spPr/>
        <p:txBody>
          <a:bodyPr/>
          <a:lstStyle/>
          <a:p>
            <a:fld id="{910C69D4-DE42-414E-829A-8F378A406FFC}" type="slidenum">
              <a:rPr lang="en-US" smtClean="0"/>
              <a:t>16</a:t>
            </a:fld>
            <a:endParaRPr lang="en-US"/>
          </a:p>
        </p:txBody>
      </p:sp>
    </p:spTree>
    <p:extLst>
      <p:ext uri="{BB962C8B-B14F-4D97-AF65-F5344CB8AC3E}">
        <p14:creationId xmlns:p14="http://schemas.microsoft.com/office/powerpoint/2010/main" val="3101358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Iparxi</a:t>
            </a:r>
            <a:r>
              <a:rPr lang="en-US" dirty="0"/>
              <a:t> kai to MR (mixed reality) </a:t>
            </a:r>
            <a:r>
              <a:rPr lang="en-US" dirty="0" err="1"/>
              <a:t>pu</a:t>
            </a:r>
            <a:r>
              <a:rPr lang="en-US" dirty="0"/>
              <a:t> </a:t>
            </a:r>
            <a:r>
              <a:rPr lang="en-US" dirty="0" err="1"/>
              <a:t>ine</a:t>
            </a:r>
            <a:r>
              <a:rPr lang="en-US" dirty="0"/>
              <a:t> </a:t>
            </a:r>
            <a:r>
              <a:rPr lang="en-US" dirty="0" err="1"/>
              <a:t>anamesa</a:t>
            </a:r>
            <a:r>
              <a:rPr lang="en-US" dirty="0"/>
              <a:t> se AR-VR </a:t>
            </a:r>
            <a:r>
              <a:rPr lang="en-US" dirty="0" err="1"/>
              <a:t>kati</a:t>
            </a:r>
            <a:r>
              <a:rPr lang="en-US" dirty="0"/>
              <a:t> </a:t>
            </a:r>
            <a:r>
              <a:rPr lang="en-US" dirty="0" err="1"/>
              <a:t>san</a:t>
            </a:r>
            <a:r>
              <a:rPr lang="en-US" dirty="0"/>
              <a:t> </a:t>
            </a:r>
            <a:r>
              <a:rPr lang="en-US" dirty="0" err="1"/>
              <a:t>pio</a:t>
            </a:r>
            <a:r>
              <a:rPr lang="en-US" dirty="0"/>
              <a:t> advanced AR me </a:t>
            </a:r>
            <a:r>
              <a:rPr lang="en-US" dirty="0" err="1"/>
              <a:t>pio</a:t>
            </a:r>
            <a:r>
              <a:rPr lang="en-US" dirty="0"/>
              <a:t> </a:t>
            </a:r>
            <a:r>
              <a:rPr lang="en-US" dirty="0" err="1"/>
              <a:t>megala</a:t>
            </a:r>
            <a:r>
              <a:rPr lang="en-US" dirty="0"/>
              <a:t> HMD (head mounted display) </a:t>
            </a:r>
            <a:r>
              <a:rPr lang="en-US" dirty="0" err="1"/>
              <a:t>siskeues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17</a:t>
            </a:fld>
            <a:endParaRPr lang="en-US"/>
          </a:p>
        </p:txBody>
      </p:sp>
    </p:spTree>
    <p:extLst>
      <p:ext uri="{BB962C8B-B14F-4D97-AF65-F5344CB8AC3E}">
        <p14:creationId xmlns:p14="http://schemas.microsoft.com/office/powerpoint/2010/main" val="1184286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roadmap tis </a:t>
            </a:r>
            <a:r>
              <a:rPr lang="en-US" dirty="0" err="1"/>
              <a:t>texnologias</a:t>
            </a:r>
            <a:endParaRPr lang="en-US" dirty="0"/>
          </a:p>
          <a:p>
            <a:r>
              <a:rPr lang="en-US" dirty="0"/>
              <a:t>Gia </a:t>
            </a:r>
            <a:r>
              <a:rPr lang="en-US" dirty="0" err="1"/>
              <a:t>na</a:t>
            </a:r>
            <a:r>
              <a:rPr lang="en-US" dirty="0"/>
              <a:t> </a:t>
            </a:r>
            <a:r>
              <a:rPr lang="en-US" dirty="0" err="1"/>
              <a:t>gini</a:t>
            </a:r>
            <a:r>
              <a:rPr lang="en-US" dirty="0"/>
              <a:t> auto </a:t>
            </a:r>
            <a:r>
              <a:rPr lang="en-US" dirty="0" err="1"/>
              <a:t>pragmatikotita</a:t>
            </a:r>
            <a:r>
              <a:rPr lang="en-US" dirty="0"/>
              <a:t> </a:t>
            </a:r>
            <a:r>
              <a:rPr lang="en-US" dirty="0" err="1"/>
              <a:t>prepei</a:t>
            </a:r>
            <a:r>
              <a:rPr lang="en-US" dirty="0"/>
              <a:t> </a:t>
            </a:r>
            <a:r>
              <a:rPr lang="en-US" dirty="0" err="1"/>
              <a:t>na</a:t>
            </a:r>
            <a:r>
              <a:rPr lang="en-US" dirty="0"/>
              <a:t> </a:t>
            </a:r>
            <a:r>
              <a:rPr lang="en-US" dirty="0" err="1"/>
              <a:t>iparksi</a:t>
            </a:r>
            <a:r>
              <a:rPr lang="en-US" dirty="0"/>
              <a:t> kai I </a:t>
            </a:r>
            <a:r>
              <a:rPr lang="en-US" dirty="0" err="1"/>
              <a:t>antistoixi</a:t>
            </a:r>
            <a:r>
              <a:rPr lang="en-US" dirty="0"/>
              <a:t> </a:t>
            </a:r>
            <a:r>
              <a:rPr lang="en-US" dirty="0" err="1"/>
              <a:t>ipodomi</a:t>
            </a:r>
            <a:r>
              <a:rPr lang="en-US" dirty="0"/>
              <a:t> kai </a:t>
            </a:r>
            <a:r>
              <a:rPr lang="en-US" dirty="0" err="1"/>
              <a:t>texnologies</a:t>
            </a:r>
            <a:r>
              <a:rPr lang="en-US" dirty="0"/>
              <a:t>, </a:t>
            </a:r>
            <a:r>
              <a:rPr lang="en-US" dirty="0" err="1"/>
              <a:t>ecosystimata</a:t>
            </a:r>
            <a:r>
              <a:rPr lang="en-US" dirty="0"/>
              <a:t>.</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1304852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dirty="0" err="1"/>
              <a:t>sinwliko</a:t>
            </a:r>
            <a:r>
              <a:rPr lang="en-US" dirty="0"/>
              <a:t> </a:t>
            </a:r>
            <a:r>
              <a:rPr lang="en-US" dirty="0" err="1"/>
              <a:t>ipersinolo</a:t>
            </a:r>
            <a:r>
              <a:rPr lang="en-US" dirty="0"/>
              <a:t> </a:t>
            </a:r>
            <a:r>
              <a:rPr lang="en-US" dirty="0" err="1"/>
              <a:t>pu</a:t>
            </a:r>
            <a:r>
              <a:rPr lang="en-US" dirty="0"/>
              <a:t> </a:t>
            </a:r>
            <a:r>
              <a:rPr lang="en-US" dirty="0" err="1"/>
              <a:t>apotelei</a:t>
            </a:r>
            <a:r>
              <a:rPr lang="en-US" dirty="0"/>
              <a:t> to metaverse kai poia </a:t>
            </a:r>
            <a:r>
              <a:rPr lang="en-US" dirty="0" err="1"/>
              <a:t>kommatia</a:t>
            </a:r>
            <a:r>
              <a:rPr lang="en-US" dirty="0"/>
              <a:t> </a:t>
            </a:r>
            <a:r>
              <a:rPr lang="en-US" dirty="0" err="1"/>
              <a:t>prepei</a:t>
            </a:r>
            <a:r>
              <a:rPr lang="en-US" dirty="0"/>
              <a:t> </a:t>
            </a:r>
            <a:r>
              <a:rPr lang="en-US" dirty="0" err="1"/>
              <a:t>na</a:t>
            </a:r>
            <a:r>
              <a:rPr lang="en-US" dirty="0"/>
              <a:t> </a:t>
            </a:r>
            <a:r>
              <a:rPr lang="en-US" dirty="0" err="1"/>
              <a:t>siniparskoun</a:t>
            </a:r>
            <a:r>
              <a:rPr lang="en-US" dirty="0"/>
              <a:t> </a:t>
            </a:r>
            <a:r>
              <a:rPr lang="en-US" dirty="0" err="1"/>
              <a:t>wste</a:t>
            </a:r>
            <a:r>
              <a:rPr lang="en-US" dirty="0"/>
              <a:t> </a:t>
            </a:r>
            <a:r>
              <a:rPr lang="en-US" dirty="0" err="1"/>
              <a:t>na</a:t>
            </a:r>
            <a:r>
              <a:rPr lang="en-US" dirty="0"/>
              <a:t> </a:t>
            </a:r>
            <a:r>
              <a:rPr lang="en-US" dirty="0" err="1"/>
              <a:t>litourgisi</a:t>
            </a:r>
            <a:r>
              <a:rPr lang="en-US" dirty="0"/>
              <a:t>. </a:t>
            </a:r>
            <a:r>
              <a:rPr lang="en-US" dirty="0" err="1"/>
              <a:t>Blepoume</a:t>
            </a:r>
            <a:r>
              <a:rPr lang="en-US" dirty="0"/>
              <a:t> tin </a:t>
            </a:r>
            <a:r>
              <a:rPr lang="en-US" dirty="0" err="1"/>
              <a:t>enwsi</a:t>
            </a:r>
            <a:r>
              <a:rPr lang="en-US" dirty="0"/>
              <a:t> </a:t>
            </a:r>
            <a:r>
              <a:rPr lang="en-US" dirty="0" err="1"/>
              <a:t>olwn</a:t>
            </a:r>
            <a:r>
              <a:rPr lang="en-US" dirty="0"/>
              <a:t> ton </a:t>
            </a:r>
            <a:r>
              <a:rPr lang="en-US" dirty="0" err="1"/>
              <a:t>ipodwmon</a:t>
            </a:r>
            <a:r>
              <a:rPr lang="en-US" dirty="0"/>
              <a:t> se </a:t>
            </a:r>
            <a:r>
              <a:rPr lang="en-US" dirty="0" err="1"/>
              <a:t>drasi</a:t>
            </a:r>
            <a:r>
              <a:rPr lang="en-US" dirty="0"/>
              <a:t> </a:t>
            </a:r>
            <a:r>
              <a:rPr lang="en-US" dirty="0" err="1"/>
              <a:t>metaksi</a:t>
            </a:r>
            <a:r>
              <a:rPr lang="en-US" dirty="0"/>
              <a:t> </a:t>
            </a:r>
            <a:r>
              <a:rPr lang="en-US" dirty="0" err="1"/>
              <a:t>tous</a:t>
            </a:r>
            <a:r>
              <a:rPr lang="en-US" dirty="0"/>
              <a:t> </a:t>
            </a:r>
            <a:r>
              <a:rPr lang="en-US" dirty="0" err="1"/>
              <a:t>toso</a:t>
            </a:r>
            <a:r>
              <a:rPr lang="en-US" dirty="0"/>
              <a:t> se proactive </a:t>
            </a:r>
            <a:r>
              <a:rPr lang="en-US" dirty="0" err="1"/>
              <a:t>oso</a:t>
            </a:r>
            <a:r>
              <a:rPr lang="en-US" dirty="0"/>
              <a:t> kai reactive katastasi.</a:t>
            </a:r>
          </a:p>
          <a:p>
            <a:endParaRPr lang="en-US" dirty="0"/>
          </a:p>
          <a:p>
            <a:r>
              <a:rPr lang="en-US" dirty="0" err="1"/>
              <a:t>Episis</a:t>
            </a:r>
            <a:r>
              <a:rPr lang="en-US" dirty="0"/>
              <a:t> </a:t>
            </a:r>
            <a:r>
              <a:rPr lang="en-US" dirty="0" err="1"/>
              <a:t>stis</a:t>
            </a:r>
            <a:r>
              <a:rPr lang="en-US" dirty="0"/>
              <a:t> </a:t>
            </a:r>
            <a:r>
              <a:rPr lang="en-US" dirty="0" err="1"/>
              <a:t>asirmates</a:t>
            </a:r>
            <a:r>
              <a:rPr lang="en-US" dirty="0"/>
              <a:t> kai fixed </a:t>
            </a:r>
            <a:r>
              <a:rPr lang="en-US" dirty="0" err="1"/>
              <a:t>texnologies</a:t>
            </a:r>
            <a:r>
              <a:rPr lang="en-US" dirty="0"/>
              <a:t> </a:t>
            </a:r>
            <a:r>
              <a:rPr lang="en-US" dirty="0" err="1"/>
              <a:t>paroxwn</a:t>
            </a:r>
            <a:r>
              <a:rPr lang="en-US" dirty="0"/>
              <a:t> </a:t>
            </a:r>
            <a:r>
              <a:rPr lang="en-US" dirty="0" err="1"/>
              <a:t>iperesiwn</a:t>
            </a:r>
            <a:r>
              <a:rPr lang="en-US" dirty="0"/>
              <a:t> (SP) me 5G kai fiber </a:t>
            </a:r>
            <a:r>
              <a:rPr lang="en-US" dirty="0" err="1"/>
              <a:t>diktia</a:t>
            </a:r>
            <a:r>
              <a:rPr lang="en-US" dirty="0"/>
              <a:t> ta </a:t>
            </a:r>
            <a:r>
              <a:rPr lang="en-US" dirty="0" err="1"/>
              <a:t>Xriazomaste</a:t>
            </a:r>
            <a:r>
              <a:rPr lang="en-US" dirty="0"/>
              <a:t> </a:t>
            </a:r>
            <a:r>
              <a:rPr lang="en-US" dirty="0" err="1"/>
              <a:t>gia</a:t>
            </a:r>
            <a:r>
              <a:rPr lang="en-US" dirty="0"/>
              <a:t> low latency </a:t>
            </a:r>
            <a:r>
              <a:rPr lang="en-US" dirty="0" err="1"/>
              <a:t>wste</a:t>
            </a:r>
            <a:r>
              <a:rPr lang="en-US" dirty="0"/>
              <a:t> No motion </a:t>
            </a:r>
            <a:r>
              <a:rPr lang="en-US" dirty="0" err="1"/>
              <a:t>sickeness</a:t>
            </a:r>
            <a:r>
              <a:rPr lang="en-US" dirty="0"/>
              <a:t> </a:t>
            </a:r>
            <a:r>
              <a:rPr lang="en-US" dirty="0" err="1"/>
              <a:t>gia</a:t>
            </a:r>
            <a:r>
              <a:rPr lang="en-US" dirty="0"/>
              <a:t> VR/MR</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2750057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Eimai</a:t>
            </a:r>
            <a:r>
              <a:rPr lang="en-US" dirty="0"/>
              <a:t> o Markou Mixail</a:t>
            </a:r>
          </a:p>
          <a:p>
            <a:endParaRPr lang="en-US" dirty="0"/>
          </a:p>
          <a:p>
            <a:r>
              <a:rPr lang="en-US" dirty="0" err="1"/>
              <a:t>Asxoloume</a:t>
            </a:r>
            <a:r>
              <a:rPr lang="en-US" dirty="0"/>
              <a:t> </a:t>
            </a:r>
            <a:r>
              <a:rPr lang="en-US" dirty="0" err="1"/>
              <a:t>idios</a:t>
            </a:r>
            <a:r>
              <a:rPr lang="en-US" dirty="0"/>
              <a:t> </a:t>
            </a:r>
            <a:r>
              <a:rPr lang="en-US" dirty="0" err="1"/>
              <a:t>sto</a:t>
            </a:r>
            <a:r>
              <a:rPr lang="en-US" dirty="0"/>
              <a:t> </a:t>
            </a:r>
            <a:r>
              <a:rPr lang="en-US" dirty="0" err="1"/>
              <a:t>parelthon</a:t>
            </a:r>
            <a:r>
              <a:rPr lang="en-US" dirty="0"/>
              <a:t> poly me cisco enterprise </a:t>
            </a:r>
            <a:r>
              <a:rPr lang="en-US" dirty="0" err="1"/>
              <a:t>diktia</a:t>
            </a:r>
            <a:r>
              <a:rPr lang="en-US" dirty="0"/>
              <a:t> ixa tin eukairia </a:t>
            </a:r>
            <a:r>
              <a:rPr lang="en-US" dirty="0" err="1"/>
              <a:t>na</a:t>
            </a:r>
            <a:r>
              <a:rPr lang="en-US" dirty="0"/>
              <a:t> </a:t>
            </a:r>
            <a:r>
              <a:rPr lang="en-US" dirty="0" err="1"/>
              <a:t>ekpaideuto</a:t>
            </a:r>
            <a:r>
              <a:rPr lang="en-US" dirty="0"/>
              <a:t> apo </a:t>
            </a:r>
            <a:r>
              <a:rPr lang="en-US" dirty="0" err="1"/>
              <a:t>tous</a:t>
            </a:r>
            <a:r>
              <a:rPr lang="en-US" dirty="0"/>
              <a:t> </a:t>
            </a:r>
            <a:r>
              <a:rPr lang="en-US" dirty="0" err="1"/>
              <a:t>kaliterous</a:t>
            </a:r>
            <a:r>
              <a:rPr lang="en-US" dirty="0"/>
              <a:t> se </a:t>
            </a:r>
            <a:r>
              <a:rPr lang="en-US" dirty="0" err="1"/>
              <a:t>athina</a:t>
            </a:r>
            <a:r>
              <a:rPr lang="en-US" dirty="0"/>
              <a:t> kai Thessaloniki apo </a:t>
            </a:r>
            <a:r>
              <a:rPr lang="en-US" dirty="0" err="1"/>
              <a:t>paroxous</a:t>
            </a:r>
            <a:r>
              <a:rPr lang="en-US" dirty="0"/>
              <a:t> </a:t>
            </a:r>
            <a:r>
              <a:rPr lang="en-US" dirty="0" err="1"/>
              <a:t>opws</a:t>
            </a:r>
            <a:r>
              <a:rPr lang="en-US" dirty="0"/>
              <a:t> vodafone, OTE</a:t>
            </a:r>
          </a:p>
          <a:p>
            <a:endParaRPr lang="en-US" dirty="0"/>
          </a:p>
          <a:p>
            <a:r>
              <a:rPr lang="en-US" dirty="0"/>
              <a:t>Pleon </a:t>
            </a:r>
            <a:r>
              <a:rPr lang="en-US" dirty="0" err="1"/>
              <a:t>epikentronomai</a:t>
            </a:r>
            <a:r>
              <a:rPr lang="en-US" dirty="0"/>
              <a:t> </a:t>
            </a:r>
            <a:r>
              <a:rPr lang="en-US" dirty="0" err="1"/>
              <a:t>sto</a:t>
            </a:r>
            <a:r>
              <a:rPr lang="en-US" dirty="0"/>
              <a:t> virtual world </a:t>
            </a:r>
            <a:r>
              <a:rPr lang="en-US" dirty="0" err="1"/>
              <a:t>p.x</a:t>
            </a:r>
            <a:r>
              <a:rPr lang="en-US" dirty="0"/>
              <a:t>. video-games, serious games (</a:t>
            </a:r>
            <a:r>
              <a:rPr lang="en-US" dirty="0" err="1"/>
              <a:t>thelo</a:t>
            </a:r>
            <a:r>
              <a:rPr lang="en-US" dirty="0"/>
              <a:t> </a:t>
            </a:r>
            <a:r>
              <a:rPr lang="en-US" dirty="0" err="1"/>
              <a:t>na</a:t>
            </a:r>
            <a:r>
              <a:rPr lang="en-US" dirty="0"/>
              <a:t> </a:t>
            </a:r>
            <a:r>
              <a:rPr lang="en-US" dirty="0" err="1"/>
              <a:t>asxolitho</a:t>
            </a:r>
            <a:r>
              <a:rPr lang="en-US" dirty="0"/>
              <a:t>)</a:t>
            </a:r>
          </a:p>
          <a:p>
            <a:endParaRPr lang="en-US" dirty="0"/>
          </a:p>
          <a:p>
            <a:r>
              <a:rPr lang="en-US" dirty="0" err="1"/>
              <a:t>Sto</a:t>
            </a:r>
            <a:r>
              <a:rPr lang="en-US" dirty="0"/>
              <a:t> GitHub </a:t>
            </a:r>
            <a:r>
              <a:rPr lang="en-US" dirty="0" err="1"/>
              <a:t>tha</a:t>
            </a:r>
            <a:r>
              <a:rPr lang="en-US" dirty="0"/>
              <a:t> </a:t>
            </a:r>
            <a:r>
              <a:rPr lang="en-US" dirty="0" err="1"/>
              <a:t>brite</a:t>
            </a:r>
            <a:r>
              <a:rPr lang="en-US" dirty="0"/>
              <a:t> </a:t>
            </a:r>
            <a:r>
              <a:rPr lang="en-US" dirty="0" err="1"/>
              <a:t>ena</a:t>
            </a:r>
            <a:r>
              <a:rPr lang="en-US" dirty="0"/>
              <a:t> portfolio style README.md front-page me ola ta link </a:t>
            </a:r>
            <a:r>
              <a:rPr lang="en-US" dirty="0" err="1"/>
              <a:t>pu</a:t>
            </a:r>
            <a:r>
              <a:rPr lang="en-US" dirty="0"/>
              <a:t> </a:t>
            </a:r>
            <a:r>
              <a:rPr lang="en-US" dirty="0" err="1"/>
              <a:t>sxetizontai</a:t>
            </a:r>
            <a:r>
              <a:rPr lang="en-US" dirty="0"/>
              <a:t> me emena.</a:t>
            </a:r>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2240234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Ipodomi</a:t>
            </a:r>
            <a:r>
              <a:rPr lang="en-US" dirty="0"/>
              <a:t> apo </a:t>
            </a:r>
            <a:r>
              <a:rPr lang="en-US" dirty="0" err="1"/>
              <a:t>arxitektonikes</a:t>
            </a:r>
            <a:r>
              <a:rPr lang="en-US" dirty="0"/>
              <a:t> </a:t>
            </a:r>
            <a:r>
              <a:rPr lang="en-US" dirty="0" err="1"/>
              <a:t>prodiagrafes</a:t>
            </a:r>
            <a:r>
              <a:rPr lang="en-US" dirty="0"/>
              <a:t> kai </a:t>
            </a:r>
            <a:r>
              <a:rPr lang="en-US" dirty="0" err="1"/>
              <a:t>pliroforiwn</a:t>
            </a:r>
            <a:r>
              <a:rPr lang="en-US" dirty="0"/>
              <a:t> </a:t>
            </a:r>
            <a:r>
              <a:rPr lang="en-US" dirty="0" err="1"/>
              <a:t>p.x</a:t>
            </a:r>
            <a:r>
              <a:rPr lang="en-US" dirty="0"/>
              <a:t>. TOGAF (</a:t>
            </a:r>
            <a:r>
              <a:rPr lang="en-US" b="0" i="0" dirty="0">
                <a:solidFill>
                  <a:srgbClr val="BDC1C6"/>
                </a:solidFill>
                <a:effectLst/>
                <a:latin typeface="arial" panose="020B0604020202020204" pitchFamily="34" charset="0"/>
              </a:rPr>
              <a:t>enterprise architecture framework)</a:t>
            </a:r>
            <a:r>
              <a:rPr lang="en-US" b="0" dirty="0"/>
              <a:t> </a:t>
            </a:r>
            <a:r>
              <a:rPr lang="en-US" dirty="0"/>
              <a:t>&amp; ITIL (library </a:t>
            </a:r>
            <a:r>
              <a:rPr lang="en-US" dirty="0" err="1"/>
              <a:t>gia</a:t>
            </a:r>
            <a:r>
              <a:rPr lang="en-US" dirty="0"/>
              <a:t> best IT activities best practices) </a:t>
            </a:r>
            <a:r>
              <a:rPr lang="en-US" dirty="0" err="1"/>
              <a:t>gia</a:t>
            </a:r>
            <a:r>
              <a:rPr lang="en-US" dirty="0"/>
              <a:t> tin </a:t>
            </a:r>
            <a:r>
              <a:rPr lang="en-US" dirty="0" err="1"/>
              <a:t>iparksi</a:t>
            </a:r>
            <a:r>
              <a:rPr lang="en-US" dirty="0"/>
              <a:t> ton ITSM (Information Technology service management) services </a:t>
            </a:r>
            <a:r>
              <a:rPr lang="en-US" dirty="0" err="1"/>
              <a:t>pu</a:t>
            </a:r>
            <a:r>
              <a:rPr lang="en-US" dirty="0"/>
              <a:t> xriazetai </a:t>
            </a:r>
            <a:r>
              <a:rPr lang="en-US" dirty="0" err="1"/>
              <a:t>ena</a:t>
            </a:r>
            <a:r>
              <a:rPr lang="en-US" dirty="0"/>
              <a:t> business</a:t>
            </a:r>
          </a:p>
          <a:p>
            <a:r>
              <a:rPr lang="en-US" dirty="0"/>
              <a:t>Se </a:t>
            </a:r>
            <a:r>
              <a:rPr lang="en-US" dirty="0" err="1"/>
              <a:t>texnologiko</a:t>
            </a:r>
            <a:r>
              <a:rPr lang="en-US" dirty="0"/>
              <a:t> </a:t>
            </a:r>
            <a:r>
              <a:rPr lang="en-US" dirty="0" err="1"/>
              <a:t>tomea</a:t>
            </a:r>
            <a:r>
              <a:rPr lang="en-US" dirty="0"/>
              <a:t> </a:t>
            </a:r>
            <a:r>
              <a:rPr lang="en-US" dirty="0" err="1"/>
              <a:t>alla</a:t>
            </a:r>
            <a:r>
              <a:rPr lang="en-US" dirty="0"/>
              <a:t> kai ta </a:t>
            </a:r>
            <a:r>
              <a:rPr lang="en-US" dirty="0" err="1"/>
              <a:t>ikosistimata</a:t>
            </a:r>
            <a:r>
              <a:rPr lang="en-US" dirty="0"/>
              <a:t> </a:t>
            </a:r>
            <a:r>
              <a:rPr lang="en-US" dirty="0" err="1"/>
              <a:t>pu</a:t>
            </a:r>
            <a:r>
              <a:rPr lang="en-US" dirty="0"/>
              <a:t> to </a:t>
            </a:r>
            <a:r>
              <a:rPr lang="en-US" dirty="0" err="1"/>
              <a:t>apartizoun</a:t>
            </a:r>
            <a:r>
              <a:rPr lang="en-US" dirty="0"/>
              <a:t>/</a:t>
            </a:r>
            <a:r>
              <a:rPr lang="en-US" dirty="0" err="1"/>
              <a:t>peribaloun</a:t>
            </a:r>
            <a:r>
              <a:rPr lang="en-US" dirty="0"/>
              <a:t> </a:t>
            </a:r>
            <a:r>
              <a:rPr lang="en-US" dirty="0" err="1"/>
              <a:t>wste</a:t>
            </a:r>
            <a:r>
              <a:rPr lang="en-US" dirty="0"/>
              <a:t> </a:t>
            </a:r>
            <a:r>
              <a:rPr lang="en-US" dirty="0" err="1"/>
              <a:t>na</a:t>
            </a:r>
            <a:r>
              <a:rPr lang="en-US" dirty="0"/>
              <a:t> </a:t>
            </a:r>
            <a:r>
              <a:rPr lang="en-US" dirty="0" err="1"/>
              <a:t>iparskoun</a:t>
            </a:r>
            <a:r>
              <a:rPr lang="en-US" dirty="0"/>
              <a:t> </a:t>
            </a:r>
            <a:r>
              <a:rPr lang="en-US" dirty="0" err="1"/>
              <a:t>diepafes</a:t>
            </a:r>
            <a:r>
              <a:rPr lang="en-US" dirty="0"/>
              <a:t> </a:t>
            </a:r>
            <a:r>
              <a:rPr lang="en-US" dirty="0" err="1"/>
              <a:t>epikoinwnias</a:t>
            </a:r>
            <a:r>
              <a:rPr lang="en-US" dirty="0"/>
              <a:t> </a:t>
            </a:r>
            <a:r>
              <a:rPr lang="en-US" dirty="0" err="1"/>
              <a:t>metaksi</a:t>
            </a:r>
            <a:r>
              <a:rPr lang="en-US" dirty="0"/>
              <a:t> </a:t>
            </a:r>
            <a:r>
              <a:rPr lang="en-US" dirty="0" err="1"/>
              <a:t>tous</a:t>
            </a:r>
            <a:r>
              <a:rPr lang="en-US" dirty="0"/>
              <a:t> </a:t>
            </a:r>
            <a:r>
              <a:rPr lang="en-US" dirty="0" err="1"/>
              <a:t>alla</a:t>
            </a:r>
            <a:r>
              <a:rPr lang="en-US" dirty="0"/>
              <a:t> kai streamlined workflow </a:t>
            </a:r>
            <a:r>
              <a:rPr lang="en-US" dirty="0" err="1"/>
              <a:t>litourgias</a:t>
            </a:r>
            <a:r>
              <a:rPr lang="en-US" dirty="0"/>
              <a:t> </a:t>
            </a:r>
            <a:r>
              <a:rPr lang="en-US" dirty="0" err="1"/>
              <a:t>tous</a:t>
            </a:r>
            <a:r>
              <a:rPr lang="en-US" dirty="0"/>
              <a:t> apo </a:t>
            </a:r>
            <a:r>
              <a:rPr lang="en-US" dirty="0" err="1"/>
              <a:t>xrhstes</a:t>
            </a:r>
            <a:r>
              <a:rPr lang="en-US" dirty="0"/>
              <a:t> kai automation processes... (</a:t>
            </a:r>
            <a:r>
              <a:rPr lang="en-US" dirty="0" err="1"/>
              <a:t>Diladi</a:t>
            </a:r>
            <a:r>
              <a:rPr lang="en-US" dirty="0"/>
              <a:t>) Na </a:t>
            </a:r>
            <a:r>
              <a:rPr lang="en-US" dirty="0" err="1"/>
              <a:t>iparxi</a:t>
            </a:r>
            <a:r>
              <a:rPr lang="en-US" dirty="0"/>
              <a:t> </a:t>
            </a:r>
            <a:r>
              <a:rPr lang="en-US" dirty="0" err="1"/>
              <a:t>elenxos</a:t>
            </a:r>
            <a:r>
              <a:rPr lang="en-US" dirty="0"/>
              <a:t> (proactive katastasi)</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1299306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Gia tin ilopoihsh gameplay mechanics kai deploy </a:t>
            </a:r>
            <a:r>
              <a:rPr lang="en-US" dirty="0" err="1"/>
              <a:t>sto</a:t>
            </a:r>
            <a:r>
              <a:rPr lang="en-US" dirty="0"/>
              <a:t> public cloud </a:t>
            </a:r>
            <a:r>
              <a:rPr lang="en-US" dirty="0" err="1"/>
              <a:t>tha</a:t>
            </a:r>
            <a:r>
              <a:rPr lang="en-US" dirty="0"/>
              <a:t> </a:t>
            </a:r>
            <a:r>
              <a:rPr lang="en-US" dirty="0" err="1"/>
              <a:t>xriasti</a:t>
            </a:r>
            <a:r>
              <a:rPr lang="en-US" dirty="0"/>
              <a:t> </a:t>
            </a:r>
            <a:r>
              <a:rPr lang="en-US" dirty="0" err="1"/>
              <a:t>profanws</a:t>
            </a:r>
            <a:r>
              <a:rPr lang="en-US" dirty="0"/>
              <a:t> </a:t>
            </a:r>
            <a:r>
              <a:rPr lang="en-US" dirty="0" err="1"/>
              <a:t>na</a:t>
            </a:r>
            <a:r>
              <a:rPr lang="en-US" dirty="0"/>
              <a:t> </a:t>
            </a:r>
            <a:r>
              <a:rPr lang="en-US" dirty="0" err="1"/>
              <a:t>gini</a:t>
            </a:r>
            <a:r>
              <a:rPr lang="en-US" dirty="0"/>
              <a:t> host se server me dynamic resize ton system resources </a:t>
            </a:r>
            <a:r>
              <a:rPr lang="en-US" dirty="0" err="1"/>
              <a:t>simfwna</a:t>
            </a:r>
            <a:r>
              <a:rPr lang="en-US" dirty="0"/>
              <a:t> me ton </a:t>
            </a:r>
            <a:r>
              <a:rPr lang="en-US" dirty="0" err="1"/>
              <a:t>apaitisewn</a:t>
            </a:r>
            <a:r>
              <a:rPr lang="en-US" dirty="0"/>
              <a:t> </a:t>
            </a:r>
            <a:r>
              <a:rPr lang="en-US" dirty="0" err="1"/>
              <a:t>xrhstwn</a:t>
            </a:r>
            <a:r>
              <a:rPr lang="en-US" dirty="0"/>
              <a:t>. </a:t>
            </a:r>
            <a:r>
              <a:rPr lang="en-US" dirty="0" err="1"/>
              <a:t>Epipleon</a:t>
            </a:r>
            <a:r>
              <a:rPr lang="en-US" dirty="0"/>
              <a:t> </a:t>
            </a:r>
            <a:r>
              <a:rPr lang="en-US" dirty="0" err="1"/>
              <a:t>tha</a:t>
            </a:r>
            <a:r>
              <a:rPr lang="en-US" dirty="0"/>
              <a:t> </a:t>
            </a:r>
            <a:r>
              <a:rPr lang="en-US" dirty="0" err="1"/>
              <a:t>xriastoun</a:t>
            </a:r>
            <a:r>
              <a:rPr lang="en-US" dirty="0"/>
              <a:t> basis </a:t>
            </a:r>
            <a:r>
              <a:rPr lang="en-US" dirty="0" err="1"/>
              <a:t>dedomenwn</a:t>
            </a:r>
            <a:r>
              <a:rPr lang="en-US" dirty="0"/>
              <a:t> </a:t>
            </a:r>
            <a:r>
              <a:rPr lang="en-US" dirty="0" err="1"/>
              <a:t>gia</a:t>
            </a:r>
            <a:r>
              <a:rPr lang="en-US" dirty="0"/>
              <a:t> </a:t>
            </a:r>
            <a:r>
              <a:rPr lang="en-US" dirty="0" err="1"/>
              <a:t>apothikeusi</a:t>
            </a:r>
            <a:r>
              <a:rPr lang="en-US" dirty="0"/>
              <a:t> kai </a:t>
            </a:r>
            <a:r>
              <a:rPr lang="en-US" dirty="0" err="1"/>
              <a:t>eksoriksi</a:t>
            </a:r>
            <a:r>
              <a:rPr lang="en-US" dirty="0"/>
              <a:t> (data mining) </a:t>
            </a:r>
            <a:r>
              <a:rPr lang="en-US" dirty="0" err="1"/>
              <a:t>pliroforiwn</a:t>
            </a:r>
            <a:r>
              <a:rPr lang="en-US" dirty="0"/>
              <a:t> kai </a:t>
            </a:r>
            <a:r>
              <a:rPr lang="en-US" dirty="0" err="1"/>
              <a:t>profanws</a:t>
            </a:r>
            <a:r>
              <a:rPr lang="en-US" dirty="0"/>
              <a:t> </a:t>
            </a:r>
            <a:r>
              <a:rPr lang="en-US" dirty="0" err="1"/>
              <a:t>autoi</a:t>
            </a:r>
            <a:r>
              <a:rPr lang="en-US" dirty="0"/>
              <a:t> oi server </a:t>
            </a:r>
            <a:r>
              <a:rPr lang="en-US" dirty="0" err="1"/>
              <a:t>tha</a:t>
            </a:r>
            <a:r>
              <a:rPr lang="en-US" dirty="0"/>
              <a:t> </a:t>
            </a:r>
            <a:r>
              <a:rPr lang="en-US" dirty="0" err="1"/>
              <a:t>anoikoun</a:t>
            </a:r>
            <a:r>
              <a:rPr lang="en-US" dirty="0"/>
              <a:t> se data centers. </a:t>
            </a:r>
            <a:r>
              <a:rPr lang="en-US" strike="sngStrike" dirty="0"/>
              <a:t>Ara </a:t>
            </a:r>
            <a:r>
              <a:rPr lang="en-US" strike="sngStrike" dirty="0" err="1"/>
              <a:t>katalabainoume</a:t>
            </a:r>
            <a:r>
              <a:rPr lang="en-US" strike="sngStrike" dirty="0"/>
              <a:t> </a:t>
            </a:r>
            <a:r>
              <a:rPr lang="en-US" strike="sngStrike" dirty="0" err="1"/>
              <a:t>oti</a:t>
            </a:r>
            <a:r>
              <a:rPr lang="en-US" strike="sngStrike" dirty="0"/>
              <a:t> </a:t>
            </a:r>
            <a:r>
              <a:rPr lang="en-US" strike="sngStrike" dirty="0" err="1"/>
              <a:t>ine</a:t>
            </a:r>
            <a:r>
              <a:rPr lang="en-US" strike="sngStrike" dirty="0"/>
              <a:t> </a:t>
            </a:r>
            <a:r>
              <a:rPr lang="en-US" strike="sngStrike" dirty="0" err="1"/>
              <a:t>mia</a:t>
            </a:r>
            <a:r>
              <a:rPr lang="en-US" strike="sngStrike" dirty="0"/>
              <a:t> </a:t>
            </a:r>
            <a:r>
              <a:rPr lang="en-US" strike="sngStrike" dirty="0" err="1"/>
              <a:t>arketa</a:t>
            </a:r>
            <a:r>
              <a:rPr lang="en-US" strike="sngStrike" dirty="0"/>
              <a:t> </a:t>
            </a:r>
            <a:r>
              <a:rPr lang="en-US" strike="sngStrike" dirty="0" err="1"/>
              <a:t>dapaneri</a:t>
            </a:r>
            <a:r>
              <a:rPr lang="en-US" strike="sngStrike" dirty="0"/>
              <a:t> </a:t>
            </a:r>
            <a:r>
              <a:rPr lang="en-US" strike="sngStrike" dirty="0" err="1"/>
              <a:t>epixirisi</a:t>
            </a:r>
            <a:r>
              <a:rPr lang="en-US" strike="sngStrike" dirty="0"/>
              <a:t>.</a:t>
            </a:r>
          </a:p>
          <a:p>
            <a:endParaRPr lang="en-US" dirty="0"/>
          </a:p>
          <a:p>
            <a:r>
              <a:rPr lang="en-US" dirty="0" err="1"/>
              <a:t>Parapanw</a:t>
            </a:r>
            <a:r>
              <a:rPr lang="en-US" dirty="0"/>
              <a:t> </a:t>
            </a:r>
            <a:r>
              <a:rPr lang="en-US" dirty="0" err="1"/>
              <a:t>anaferthikame</a:t>
            </a:r>
            <a:r>
              <a:rPr lang="en-US" dirty="0"/>
              <a:t> </a:t>
            </a:r>
            <a:r>
              <a:rPr lang="en-US" dirty="0" err="1"/>
              <a:t>sto</a:t>
            </a:r>
            <a:r>
              <a:rPr lang="en-US" dirty="0"/>
              <a:t> host server se cloud auto isxi mono (ama </a:t>
            </a:r>
            <a:r>
              <a:rPr lang="en-US" dirty="0" err="1"/>
              <a:t>ine</a:t>
            </a:r>
            <a:r>
              <a:rPr lang="en-US" dirty="0"/>
              <a:t> dedicated*** ama den </a:t>
            </a:r>
            <a:r>
              <a:rPr lang="en-US" dirty="0" err="1"/>
              <a:t>itan</a:t>
            </a:r>
            <a:r>
              <a:rPr lang="en-US" dirty="0"/>
              <a:t> kai </a:t>
            </a:r>
            <a:r>
              <a:rPr lang="en-US" dirty="0" err="1"/>
              <a:t>itan</a:t>
            </a:r>
            <a:r>
              <a:rPr lang="en-US" dirty="0"/>
              <a:t> host server tote </a:t>
            </a:r>
            <a:r>
              <a:rPr lang="en-US" dirty="0" err="1"/>
              <a:t>mporoume</a:t>
            </a:r>
            <a:r>
              <a:rPr lang="en-US" dirty="0"/>
              <a:t> </a:t>
            </a:r>
            <a:r>
              <a:rPr lang="en-US" dirty="0" err="1"/>
              <a:t>na</a:t>
            </a:r>
            <a:r>
              <a:rPr lang="en-US" dirty="0"/>
              <a:t> </a:t>
            </a:r>
            <a:r>
              <a:rPr lang="en-US" dirty="0" err="1"/>
              <a:t>apofigoume</a:t>
            </a:r>
            <a:r>
              <a:rPr lang="en-US" dirty="0"/>
              <a:t> </a:t>
            </a:r>
            <a:r>
              <a:rPr lang="en-US" dirty="0" err="1"/>
              <a:t>arketa</a:t>
            </a:r>
            <a:r>
              <a:rPr lang="en-US" dirty="0"/>
              <a:t> </a:t>
            </a:r>
            <a:r>
              <a:rPr lang="en-US" dirty="0" err="1"/>
              <a:t>ti</a:t>
            </a:r>
            <a:r>
              <a:rPr lang="en-US" dirty="0"/>
              <a:t> </a:t>
            </a:r>
            <a:r>
              <a:rPr lang="en-US" dirty="0" err="1"/>
              <a:t>dapani</a:t>
            </a:r>
            <a:r>
              <a:rPr lang="en-US" dirty="0"/>
              <a:t> se </a:t>
            </a:r>
            <a:r>
              <a:rPr lang="en-US" dirty="0" err="1"/>
              <a:t>ependisis</a:t>
            </a:r>
            <a:r>
              <a:rPr lang="en-US" dirty="0"/>
              <a:t> </a:t>
            </a:r>
            <a:r>
              <a:rPr lang="en-US" dirty="0" err="1"/>
              <a:t>omos</a:t>
            </a:r>
            <a:r>
              <a:rPr lang="en-US" dirty="0"/>
              <a:t> </a:t>
            </a:r>
            <a:r>
              <a:rPr lang="en-US" dirty="0" err="1"/>
              <a:t>enas</a:t>
            </a:r>
            <a:r>
              <a:rPr lang="en-US" dirty="0"/>
              <a:t> host server den </a:t>
            </a:r>
            <a:r>
              <a:rPr lang="en-US" dirty="0" err="1"/>
              <a:t>krata</a:t>
            </a:r>
            <a:r>
              <a:rPr lang="en-US" dirty="0"/>
              <a:t> score/perk/attributes, level up ton player se </a:t>
            </a:r>
            <a:r>
              <a:rPr lang="en-US" dirty="0" err="1"/>
              <a:t>kathe</a:t>
            </a:r>
            <a:r>
              <a:rPr lang="en-US" dirty="0"/>
              <a:t> reload game session </a:t>
            </a:r>
            <a:r>
              <a:rPr lang="en-US" dirty="0" err="1"/>
              <a:t>ine</a:t>
            </a:r>
            <a:r>
              <a:rPr lang="en-US" dirty="0"/>
              <a:t> mono </a:t>
            </a:r>
            <a:r>
              <a:rPr lang="en-US" dirty="0" err="1"/>
              <a:t>gia</a:t>
            </a:r>
            <a:r>
              <a:rPr lang="en-US" dirty="0"/>
              <a:t> Local Area Network environment </a:t>
            </a:r>
            <a:r>
              <a:rPr lang="en-US" dirty="0" err="1"/>
              <a:t>pio</a:t>
            </a:r>
            <a:r>
              <a:rPr lang="en-US" dirty="0"/>
              <a:t> </a:t>
            </a:r>
            <a:r>
              <a:rPr lang="en-US" dirty="0" err="1"/>
              <a:t>xrisimopoioumenos</a:t>
            </a:r>
            <a:r>
              <a:rPr lang="en-US" dirty="0"/>
              <a:t>) </a:t>
            </a:r>
          </a:p>
          <a:p>
            <a:endParaRPr lang="en-US" dirty="0"/>
          </a:p>
          <a:p>
            <a:r>
              <a:rPr lang="en-US" dirty="0"/>
              <a:t>***dedicated </a:t>
            </a:r>
            <a:r>
              <a:rPr lang="en-US" dirty="0" err="1"/>
              <a:t>diladi</a:t>
            </a:r>
            <a:r>
              <a:rPr lang="en-US" dirty="0"/>
              <a:t> </a:t>
            </a:r>
            <a:r>
              <a:rPr lang="en-US" dirty="0" err="1"/>
              <a:t>ena</a:t>
            </a:r>
            <a:r>
              <a:rPr lang="en-US" dirty="0"/>
              <a:t> </a:t>
            </a:r>
            <a:r>
              <a:rPr lang="en-US" dirty="0" err="1"/>
              <a:t>mixanima</a:t>
            </a:r>
            <a:r>
              <a:rPr lang="en-US" dirty="0"/>
              <a:t> </a:t>
            </a:r>
            <a:r>
              <a:rPr lang="en-US" dirty="0" err="1"/>
              <a:t>sto</a:t>
            </a:r>
            <a:r>
              <a:rPr lang="en-US" dirty="0"/>
              <a:t> cloud </a:t>
            </a:r>
            <a:r>
              <a:rPr lang="en-US" dirty="0" err="1"/>
              <a:t>pu</a:t>
            </a:r>
            <a:r>
              <a:rPr lang="en-US" dirty="0"/>
              <a:t> den </a:t>
            </a:r>
            <a:r>
              <a:rPr lang="en-US" dirty="0" err="1"/>
              <a:t>exi</a:t>
            </a:r>
            <a:r>
              <a:rPr lang="en-US" dirty="0"/>
              <a:t> </a:t>
            </a:r>
            <a:r>
              <a:rPr lang="en-US" dirty="0" err="1"/>
              <a:t>othoni</a:t>
            </a:r>
            <a:r>
              <a:rPr lang="en-US" dirty="0"/>
              <a:t> den </a:t>
            </a:r>
            <a:r>
              <a:rPr lang="en-US" dirty="0" err="1"/>
              <a:t>kani</a:t>
            </a:r>
            <a:r>
              <a:rPr lang="en-US" dirty="0"/>
              <a:t> render ta </a:t>
            </a:r>
            <a:r>
              <a:rPr lang="en-US" dirty="0" err="1"/>
              <a:t>grafika</a:t>
            </a:r>
            <a:r>
              <a:rPr lang="en-US" dirty="0"/>
              <a:t> den </a:t>
            </a:r>
            <a:r>
              <a:rPr lang="en-US" dirty="0" err="1"/>
              <a:t>pezi</a:t>
            </a:r>
            <a:r>
              <a:rPr lang="en-US" dirty="0"/>
              <a:t> </a:t>
            </a:r>
            <a:r>
              <a:rPr lang="en-US" dirty="0" err="1"/>
              <a:t>kapoios</a:t>
            </a:r>
            <a:r>
              <a:rPr lang="en-US" dirty="0"/>
              <a:t> </a:t>
            </a:r>
            <a:r>
              <a:rPr lang="en-US" dirty="0" err="1"/>
              <a:t>ekei</a:t>
            </a:r>
            <a:r>
              <a:rPr lang="en-US" dirty="0"/>
              <a:t> </a:t>
            </a:r>
            <a:r>
              <a:rPr lang="en-US" dirty="0" err="1"/>
              <a:t>pera</a:t>
            </a:r>
            <a:r>
              <a:rPr lang="en-US" dirty="0"/>
              <a:t> mono </a:t>
            </a:r>
            <a:r>
              <a:rPr lang="en-US" dirty="0" err="1"/>
              <a:t>ektelitai</a:t>
            </a:r>
            <a:r>
              <a:rPr lang="en-US" dirty="0"/>
              <a:t> o kwdikas </a:t>
            </a:r>
            <a:r>
              <a:rPr lang="en-US" dirty="0" err="1"/>
              <a:t>tou</a:t>
            </a:r>
            <a:r>
              <a:rPr lang="en-US" dirty="0"/>
              <a:t> </a:t>
            </a:r>
            <a:r>
              <a:rPr lang="en-US" dirty="0" err="1"/>
              <a:t>paixnidiou</a:t>
            </a:r>
            <a:r>
              <a:rPr lang="en-US" dirty="0"/>
              <a:t> kai oi </a:t>
            </a:r>
            <a:r>
              <a:rPr lang="en-US" dirty="0" err="1"/>
              <a:t>epikoinwnies</a:t>
            </a:r>
            <a:r>
              <a:rPr lang="en-US" dirty="0"/>
              <a:t> me ta ecosystem </a:t>
            </a:r>
            <a:r>
              <a:rPr lang="en-US" dirty="0" err="1"/>
              <a:t>pu</a:t>
            </a:r>
            <a:r>
              <a:rPr lang="en-US" dirty="0"/>
              <a:t> to </a:t>
            </a:r>
            <a:r>
              <a:rPr lang="en-US" dirty="0" err="1"/>
              <a:t>peribaloun</a:t>
            </a:r>
            <a:r>
              <a:rPr lang="en-US" dirty="0"/>
              <a:t>. … </a:t>
            </a:r>
            <a:r>
              <a:rPr lang="en-US" dirty="0" err="1"/>
              <a:t>diaferi</a:t>
            </a:r>
            <a:r>
              <a:rPr lang="en-US" dirty="0"/>
              <a:t> </a:t>
            </a:r>
            <a:r>
              <a:rPr lang="en-US" dirty="0" err="1"/>
              <a:t>diladi</a:t>
            </a:r>
            <a:r>
              <a:rPr lang="en-US" dirty="0"/>
              <a:t> apo ton host server o dedicated </a:t>
            </a:r>
            <a:r>
              <a:rPr lang="en-US" dirty="0" err="1"/>
              <a:t>ws</a:t>
            </a:r>
            <a:r>
              <a:rPr lang="en-US" dirty="0"/>
              <a:t> pros to render graphics vs render logic</a:t>
            </a:r>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3670917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a:t>
            </a:r>
            <a:r>
              <a:rPr lang="en-US" dirty="0" err="1"/>
              <a:t>kyklos</a:t>
            </a:r>
            <a:r>
              <a:rPr lang="en-US" dirty="0"/>
              <a:t> tis </a:t>
            </a:r>
            <a:r>
              <a:rPr lang="en-US" dirty="0" err="1"/>
              <a:t>ekseliksis</a:t>
            </a:r>
            <a:r>
              <a:rPr lang="en-US" dirty="0"/>
              <a:t> </a:t>
            </a:r>
            <a:r>
              <a:rPr lang="en-US" dirty="0" err="1"/>
              <a:t>pu</a:t>
            </a:r>
            <a:r>
              <a:rPr lang="en-US" dirty="0"/>
              <a:t> I </a:t>
            </a:r>
            <a:r>
              <a:rPr lang="en-US" dirty="0" err="1"/>
              <a:t>kathe</a:t>
            </a:r>
            <a:r>
              <a:rPr lang="en-US" dirty="0"/>
              <a:t> </a:t>
            </a:r>
            <a:r>
              <a:rPr lang="en-US" dirty="0" err="1"/>
              <a:t>enotita</a:t>
            </a:r>
            <a:r>
              <a:rPr lang="en-US" dirty="0"/>
              <a:t> </a:t>
            </a:r>
            <a:r>
              <a:rPr lang="en-US" dirty="0" err="1"/>
              <a:t>ine</a:t>
            </a:r>
            <a:r>
              <a:rPr lang="en-US" dirty="0"/>
              <a:t> </a:t>
            </a:r>
            <a:r>
              <a:rPr lang="en-US" dirty="0" err="1"/>
              <a:t>proion</a:t>
            </a:r>
            <a:r>
              <a:rPr lang="en-US" dirty="0"/>
              <a:t>/product tis </a:t>
            </a:r>
            <a:r>
              <a:rPr lang="en-US" dirty="0" err="1"/>
              <a:t>proigoumenis</a:t>
            </a:r>
            <a:r>
              <a:rPr lang="en-US" dirty="0"/>
              <a:t> </a:t>
            </a:r>
            <a:r>
              <a:rPr lang="en-US" dirty="0" err="1"/>
              <a:t>pu</a:t>
            </a:r>
            <a:r>
              <a:rPr lang="en-US" dirty="0"/>
              <a:t> </a:t>
            </a:r>
            <a:r>
              <a:rPr lang="en-US" dirty="0" err="1"/>
              <a:t>simaini</a:t>
            </a:r>
            <a:r>
              <a:rPr lang="en-US" dirty="0"/>
              <a:t> den </a:t>
            </a:r>
            <a:r>
              <a:rPr lang="en-US" dirty="0" err="1"/>
              <a:t>ine</a:t>
            </a:r>
            <a:r>
              <a:rPr lang="en-US" dirty="0"/>
              <a:t> standalone </a:t>
            </a:r>
            <a:r>
              <a:rPr lang="en-US" dirty="0" err="1"/>
              <a:t>alla</a:t>
            </a:r>
            <a:r>
              <a:rPr lang="en-US" dirty="0"/>
              <a:t> ola </a:t>
            </a:r>
            <a:r>
              <a:rPr lang="en-US" dirty="0" err="1"/>
              <a:t>sindeontai</a:t>
            </a:r>
            <a:r>
              <a:rPr lang="en-US" dirty="0"/>
              <a:t> </a:t>
            </a:r>
            <a:r>
              <a:rPr lang="en-US" dirty="0" err="1"/>
              <a:t>metaksi</a:t>
            </a:r>
            <a:r>
              <a:rPr lang="en-US" dirty="0"/>
              <a:t> </a:t>
            </a:r>
            <a:r>
              <a:rPr lang="en-US" dirty="0" err="1"/>
              <a:t>tous</a:t>
            </a:r>
            <a:r>
              <a:rPr lang="en-US" dirty="0"/>
              <a:t> </a:t>
            </a:r>
            <a:r>
              <a:rPr lang="en-US" dirty="0" err="1"/>
              <a:t>opws</a:t>
            </a:r>
            <a:r>
              <a:rPr lang="en-US" dirty="0"/>
              <a:t> kai ta/</a:t>
            </a:r>
            <a:r>
              <a:rPr lang="en-US" dirty="0" err="1"/>
              <a:t>san</a:t>
            </a:r>
            <a:r>
              <a:rPr lang="en-US" dirty="0"/>
              <a:t> API. Observation</a:t>
            </a:r>
          </a:p>
          <a:p>
            <a:endParaRPr lang="en-US" dirty="0"/>
          </a:p>
          <a:p>
            <a:pPr algn="l"/>
            <a:r>
              <a:rPr lang="en-US" u="none" strike="sngStrike" dirty="0"/>
              <a:t>(change slide before say) </a:t>
            </a:r>
            <a:r>
              <a:rPr lang="en-US" dirty="0" err="1"/>
              <a:t>Opws</a:t>
            </a:r>
            <a:r>
              <a:rPr lang="en-US" dirty="0"/>
              <a:t> </a:t>
            </a:r>
            <a:r>
              <a:rPr lang="en-US" dirty="0" err="1"/>
              <a:t>ipe</a:t>
            </a:r>
            <a:r>
              <a:rPr lang="en-US" dirty="0"/>
              <a:t> kai o </a:t>
            </a:r>
            <a:r>
              <a:rPr lang="en-US" dirty="0" err="1"/>
              <a:t>mathimatikos</a:t>
            </a:r>
            <a:r>
              <a:rPr lang="en-US" dirty="0"/>
              <a:t> kai </a:t>
            </a:r>
            <a:r>
              <a:rPr lang="en-US" dirty="0" err="1"/>
              <a:t>paixtis</a:t>
            </a:r>
            <a:r>
              <a:rPr lang="en-US" dirty="0"/>
              <a:t> </a:t>
            </a:r>
            <a:r>
              <a:rPr lang="en-US" dirty="0" err="1"/>
              <a:t>skasi</a:t>
            </a:r>
            <a:r>
              <a:rPr lang="en-US" dirty="0"/>
              <a:t> MAX EUWE </a:t>
            </a:r>
            <a:r>
              <a:rPr lang="el-GR" dirty="0"/>
              <a:t>Η στρατηγική θέλει σκέψη, η τακτική θέλει παρατήρηση.</a:t>
            </a:r>
            <a:r>
              <a:rPr lang="en-US" dirty="0"/>
              <a:t> - </a:t>
            </a:r>
            <a:r>
              <a:rPr lang="en-US" sz="1800" b="0" i="0" u="none" strike="noStrike" dirty="0">
                <a:solidFill>
                  <a:srgbClr val="101010"/>
                </a:solidFill>
                <a:effectLst/>
                <a:latin typeface="Arial" panose="020B0604020202020204" pitchFamily="34" charset="0"/>
              </a:rPr>
              <a:t>Strategy requires thought, tactics require observation.</a:t>
            </a:r>
          </a:p>
          <a:p>
            <a:br>
              <a:rPr lang="en-US" dirty="0"/>
            </a:b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624247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Katanoisi</a:t>
            </a:r>
            <a:r>
              <a:rPr lang="en-US" dirty="0"/>
              <a:t> </a:t>
            </a:r>
            <a:r>
              <a:rPr lang="en-US" dirty="0" err="1"/>
              <a:t>apaitisewn</a:t>
            </a:r>
            <a:r>
              <a:rPr lang="en-US" dirty="0"/>
              <a:t> me </a:t>
            </a:r>
            <a:r>
              <a:rPr lang="en-US" dirty="0" err="1"/>
              <a:t>ereuna</a:t>
            </a:r>
            <a:r>
              <a:rPr lang="en-US" dirty="0"/>
              <a:t> </a:t>
            </a:r>
            <a:r>
              <a:rPr lang="en-US" dirty="0" err="1"/>
              <a:t>diathesimwn</a:t>
            </a:r>
            <a:r>
              <a:rPr lang="en-US" dirty="0"/>
              <a:t> </a:t>
            </a:r>
            <a:r>
              <a:rPr lang="en-US" dirty="0" err="1"/>
              <a:t>ergaliwn</a:t>
            </a:r>
            <a:endParaRPr lang="en-US" dirty="0"/>
          </a:p>
          <a:p>
            <a:endParaRPr lang="en-US" dirty="0"/>
          </a:p>
          <a:p>
            <a:r>
              <a:rPr lang="en-US" strike="sngStrike" dirty="0"/>
              <a:t>Say about UE etc. like doc slides</a:t>
            </a:r>
          </a:p>
          <a:p>
            <a:endParaRPr lang="en-US" dirty="0"/>
          </a:p>
          <a:p>
            <a:r>
              <a:rPr lang="en-US" dirty="0" err="1"/>
              <a:t>Poies</a:t>
            </a:r>
            <a:r>
              <a:rPr lang="en-US" dirty="0"/>
              <a:t> </a:t>
            </a:r>
            <a:r>
              <a:rPr lang="en-US" dirty="0" err="1"/>
              <a:t>ine</a:t>
            </a:r>
            <a:r>
              <a:rPr lang="en-US" dirty="0"/>
              <a:t> oi </a:t>
            </a:r>
            <a:r>
              <a:rPr lang="en-US" dirty="0" err="1"/>
              <a:t>basikes</a:t>
            </a:r>
            <a:r>
              <a:rPr lang="en-US" dirty="0"/>
              <a:t> </a:t>
            </a:r>
            <a:r>
              <a:rPr lang="en-US" dirty="0" err="1"/>
              <a:t>apaitisis</a:t>
            </a:r>
            <a:r>
              <a:rPr lang="en-US" dirty="0"/>
              <a:t> </a:t>
            </a:r>
            <a:r>
              <a:rPr lang="en-US" dirty="0" err="1"/>
              <a:t>diekparaiwsis</a:t>
            </a:r>
            <a:r>
              <a:rPr lang="en-US" dirty="0"/>
              <a:t> </a:t>
            </a:r>
            <a:r>
              <a:rPr lang="en-US" dirty="0" err="1"/>
              <a:t>enos</a:t>
            </a:r>
            <a:r>
              <a:rPr lang="en-US" dirty="0"/>
              <a:t> project? </a:t>
            </a:r>
            <a:r>
              <a:rPr lang="en-US" dirty="0" err="1"/>
              <a:t>Ksekinontas</a:t>
            </a:r>
            <a:r>
              <a:rPr lang="en-US" dirty="0"/>
              <a:t> </a:t>
            </a:r>
            <a:r>
              <a:rPr lang="en-US" dirty="0" err="1"/>
              <a:t>kanontas</a:t>
            </a:r>
            <a:r>
              <a:rPr lang="en-US" dirty="0"/>
              <a:t> </a:t>
            </a:r>
            <a:r>
              <a:rPr lang="en-US" dirty="0" err="1"/>
              <a:t>ereuna</a:t>
            </a:r>
            <a:r>
              <a:rPr lang="en-US" dirty="0"/>
              <a:t> </a:t>
            </a:r>
            <a:r>
              <a:rPr lang="en-US" dirty="0" err="1"/>
              <a:t>sta</a:t>
            </a:r>
            <a:r>
              <a:rPr lang="en-US" dirty="0"/>
              <a:t> </a:t>
            </a:r>
            <a:r>
              <a:rPr lang="en-US" dirty="0" err="1"/>
              <a:t>ergalia</a:t>
            </a:r>
            <a:r>
              <a:rPr lang="en-US" dirty="0"/>
              <a:t> </a:t>
            </a:r>
            <a:r>
              <a:rPr lang="en-US" dirty="0" err="1"/>
              <a:t>pu</a:t>
            </a:r>
            <a:r>
              <a:rPr lang="en-US" dirty="0"/>
              <a:t> iparxoun kai poio </a:t>
            </a:r>
            <a:r>
              <a:rPr lang="en-US" dirty="0" err="1"/>
              <a:t>ofeli</a:t>
            </a:r>
            <a:r>
              <a:rPr lang="en-US" dirty="0"/>
              <a:t> </a:t>
            </a:r>
            <a:r>
              <a:rPr lang="en-US" dirty="0" err="1"/>
              <a:t>perisotero</a:t>
            </a:r>
            <a:r>
              <a:rPr lang="en-US" dirty="0"/>
              <a:t> </a:t>
            </a:r>
            <a:r>
              <a:rPr lang="en-US" dirty="0" err="1"/>
              <a:t>gia</a:t>
            </a:r>
            <a:r>
              <a:rPr lang="en-US" dirty="0"/>
              <a:t> tin </a:t>
            </a:r>
            <a:r>
              <a:rPr lang="en-US" dirty="0" err="1"/>
              <a:t>sigkekrimeni</a:t>
            </a:r>
            <a:r>
              <a:rPr lang="en-US" dirty="0"/>
              <a:t> doulia </a:t>
            </a:r>
            <a:r>
              <a:rPr lang="en-US" dirty="0" err="1"/>
              <a:t>simfwna</a:t>
            </a:r>
            <a:r>
              <a:rPr lang="en-US" dirty="0"/>
              <a:t> me tis </a:t>
            </a:r>
            <a:r>
              <a:rPr lang="en-US" dirty="0" err="1"/>
              <a:t>diantotites</a:t>
            </a:r>
            <a:r>
              <a:rPr lang="en-US" dirty="0"/>
              <a:t>, stability </a:t>
            </a:r>
            <a:r>
              <a:rPr lang="en-US" dirty="0" err="1"/>
              <a:t>tou</a:t>
            </a:r>
            <a:r>
              <a:rPr lang="en-US" dirty="0"/>
              <a:t> </a:t>
            </a:r>
            <a:r>
              <a:rPr lang="en-US" dirty="0" err="1"/>
              <a:t>ergaliou</a:t>
            </a:r>
            <a:r>
              <a:rPr lang="en-US" dirty="0"/>
              <a:t>, community (help, tutorials), streamlined workflow </a:t>
            </a:r>
            <a:r>
              <a:rPr lang="en-US" dirty="0" err="1"/>
              <a:t>gia</a:t>
            </a:r>
            <a:r>
              <a:rPr lang="en-US" dirty="0"/>
              <a:t> ton </a:t>
            </a:r>
            <a:r>
              <a:rPr lang="en-US" dirty="0" err="1"/>
              <a:t>xrhsth</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a:t>
            </a:r>
            <a:r>
              <a:rPr lang="en-US" dirty="0"/>
              <a:t> </a:t>
            </a:r>
            <a:r>
              <a:rPr lang="en-US" dirty="0" err="1"/>
              <a:t>parelthon</a:t>
            </a:r>
            <a:r>
              <a:rPr lang="en-US" dirty="0"/>
              <a:t> o </a:t>
            </a:r>
            <a:r>
              <a:rPr lang="en-US" dirty="0" err="1"/>
              <a:t>paradosiakos</a:t>
            </a:r>
            <a:r>
              <a:rPr lang="en-US" dirty="0"/>
              <a:t> </a:t>
            </a:r>
            <a:r>
              <a:rPr lang="en-US" dirty="0" err="1"/>
              <a:t>tropos</a:t>
            </a:r>
            <a:r>
              <a:rPr lang="en-US" dirty="0"/>
              <a:t> rendering se </a:t>
            </a:r>
            <a:r>
              <a:rPr lang="en-US" dirty="0" err="1"/>
              <a:t>epoxes</a:t>
            </a:r>
            <a:r>
              <a:rPr lang="en-US" dirty="0"/>
              <a:t> 1990 ray cast</a:t>
            </a:r>
          </a:p>
          <a:p>
            <a:endParaRPr lang="en-US" sz="1800" dirty="0">
              <a:effectLst/>
              <a:latin typeface="Arial" panose="020B0604020202020204" pitchFamily="34" charset="0"/>
              <a:ea typeface="Calibri" panose="020F0502020204030204" pitchFamily="34" charset="0"/>
            </a:endParaRPr>
          </a:p>
          <a:p>
            <a:r>
              <a:rPr lang="en-US" sz="1800" dirty="0" err="1">
                <a:effectLst/>
                <a:latin typeface="Arial" panose="020B0604020202020204" pitchFamily="34" charset="0"/>
                <a:ea typeface="Calibri" panose="020F0502020204030204" pitchFamily="34" charset="0"/>
              </a:rPr>
              <a:t>Paixnidia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opws</a:t>
            </a:r>
            <a:r>
              <a:rPr lang="en-US" sz="1800" dirty="0">
                <a:effectLst/>
                <a:latin typeface="Arial" panose="020B0604020202020204" pitchFamily="34" charset="0"/>
                <a:ea typeface="Calibri" panose="020F0502020204030204" pitchFamily="34" charset="0"/>
              </a:rPr>
              <a:t> Doom, Quake </a:t>
            </a:r>
            <a:r>
              <a:rPr lang="en-US" sz="1800" dirty="0" err="1">
                <a:effectLst/>
                <a:latin typeface="Arial" panose="020B0604020202020204" pitchFamily="34" charset="0"/>
                <a:ea typeface="Calibri" panose="020F0502020204030204" pitchFamily="34" charset="0"/>
              </a:rPr>
              <a:t>pu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itan</a:t>
            </a:r>
            <a:r>
              <a:rPr lang="en-US" sz="1800" dirty="0">
                <a:effectLst/>
                <a:latin typeface="Arial" panose="020B0604020202020204" pitchFamily="34" charset="0"/>
                <a:ea typeface="Calibri" panose="020F0502020204030204" pitchFamily="34" charset="0"/>
              </a:rPr>
              <a:t> 90 </a:t>
            </a:r>
            <a:r>
              <a:rPr lang="en-US" sz="1800" dirty="0" err="1">
                <a:effectLst/>
                <a:latin typeface="Arial" panose="020B0604020202020204" pitchFamily="34" charset="0"/>
                <a:ea typeface="Calibri" panose="020F0502020204030204" pitchFamily="34" charset="0"/>
              </a:rPr>
              <a:t>moirwn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gwnies</a:t>
            </a:r>
            <a:r>
              <a:rPr lang="en-US" sz="1800" dirty="0">
                <a:effectLst/>
                <a:latin typeface="Arial" panose="020B0604020202020204" pitchFamily="34" charset="0"/>
                <a:ea typeface="Calibri" panose="020F0502020204030204" pitchFamily="34" charset="0"/>
              </a:rPr>
              <a:t> oi walls me to ceiling kai floor ton “3D Object” </a:t>
            </a:r>
            <a:r>
              <a:rPr lang="en-US" sz="1800" dirty="0" err="1">
                <a:effectLst/>
                <a:latin typeface="Arial" panose="020B0604020202020204" pitchFamily="34" charset="0"/>
                <a:ea typeface="Calibri" panose="020F0502020204030204" pitchFamily="34" charset="0"/>
              </a:rPr>
              <a:t>pu</a:t>
            </a:r>
            <a:r>
              <a:rPr lang="en-US" sz="1800" dirty="0">
                <a:effectLst/>
                <a:latin typeface="Arial" panose="020B0604020202020204" pitchFamily="34" charset="0"/>
                <a:ea typeface="Calibri" panose="020F0502020204030204" pitchFamily="34" charset="0"/>
              </a:rPr>
              <a:t> stin </a:t>
            </a:r>
            <a:r>
              <a:rPr lang="en-US" sz="1800" dirty="0" err="1">
                <a:effectLst/>
                <a:latin typeface="Arial" panose="020B0604020202020204" pitchFamily="34" charset="0"/>
                <a:ea typeface="Calibri" panose="020F0502020204030204" pitchFamily="34" charset="0"/>
              </a:rPr>
              <a:t>ousia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itan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kathara</a:t>
            </a:r>
            <a:r>
              <a:rPr lang="en-US" sz="1800" dirty="0">
                <a:effectLst/>
                <a:latin typeface="Arial" panose="020B0604020202020204" pitchFamily="34" charset="0"/>
                <a:ea typeface="Calibri" panose="020F0502020204030204" pitchFamily="34" charset="0"/>
              </a:rPr>
              <a:t> 2D kai </a:t>
            </a:r>
            <a:r>
              <a:rPr lang="en-US" sz="1800" dirty="0" err="1">
                <a:effectLst/>
                <a:latin typeface="Arial" panose="020B0604020202020204" pitchFamily="34" charset="0"/>
                <a:ea typeface="Calibri" panose="020F0502020204030204" pitchFamily="34" charset="0"/>
              </a:rPr>
              <a:t>dimiourgouses</a:t>
            </a:r>
            <a:r>
              <a:rPr lang="en-US" sz="1800" dirty="0">
                <a:effectLst/>
                <a:latin typeface="Arial" panose="020B0604020202020204" pitchFamily="34" charset="0"/>
                <a:ea typeface="Calibri" panose="020F0502020204030204" pitchFamily="34" charset="0"/>
              </a:rPr>
              <a:t> apo to 2D Plane Projection </a:t>
            </a:r>
            <a:r>
              <a:rPr lang="en-US" sz="1800" dirty="0" err="1">
                <a:effectLst/>
                <a:latin typeface="Arial" panose="020B0604020202020204" pitchFamily="34" charset="0"/>
                <a:ea typeface="Calibri" panose="020F0502020204030204" pitchFamily="34" charset="0"/>
              </a:rPr>
              <a:t>ena</a:t>
            </a:r>
            <a:r>
              <a:rPr lang="en-US" sz="1800" dirty="0">
                <a:effectLst/>
                <a:latin typeface="Arial" panose="020B0604020202020204" pitchFamily="34" charset="0"/>
                <a:ea typeface="Calibri" panose="020F0502020204030204" pitchFamily="34" charset="0"/>
              </a:rPr>
              <a:t> 3D </a:t>
            </a:r>
            <a:r>
              <a:rPr lang="en-US" sz="1800" dirty="0" err="1">
                <a:effectLst/>
                <a:latin typeface="Arial" panose="020B0604020202020204" pitchFamily="34" charset="0"/>
                <a:ea typeface="Calibri" panose="020F0502020204030204" pitchFamily="34" charset="0"/>
              </a:rPr>
              <a:t>enviroment</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879303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Apo </a:t>
            </a:r>
            <a:r>
              <a:rPr lang="en-US" strike="sngStrike" dirty="0" err="1"/>
              <a:t>ekei</a:t>
            </a:r>
            <a:r>
              <a:rPr lang="en-US" strike="sngStrike" dirty="0"/>
              <a:t> </a:t>
            </a:r>
            <a:r>
              <a:rPr lang="en-US" strike="sngStrike" dirty="0" err="1"/>
              <a:t>edw</a:t>
            </a:r>
            <a:r>
              <a:rPr lang="en-US" strike="sngStrike" dirty="0"/>
              <a:t> (proigoumeno </a:t>
            </a:r>
            <a:r>
              <a:rPr lang="en-US" strike="sngStrike" dirty="0" err="1"/>
              <a:t>eikona</a:t>
            </a:r>
            <a:r>
              <a:rPr lang="en-US" strike="sngStrike" dirty="0"/>
              <a:t> se </a:t>
            </a:r>
            <a:r>
              <a:rPr lang="en-US" strike="sngStrike" dirty="0" err="1"/>
              <a:t>autin</a:t>
            </a:r>
            <a:r>
              <a:rPr lang="en-US" strike="sngStrike" dirty="0"/>
              <a:t>)</a:t>
            </a:r>
          </a:p>
          <a:p>
            <a:endParaRPr lang="en-US" dirty="0"/>
          </a:p>
          <a:p>
            <a:r>
              <a:rPr lang="en-US" dirty="0"/>
              <a:t>Pleon </a:t>
            </a:r>
            <a:r>
              <a:rPr lang="en-US" dirty="0" err="1"/>
              <a:t>exoume</a:t>
            </a:r>
            <a:r>
              <a:rPr lang="en-US" dirty="0"/>
              <a:t> Ray Tracing me </a:t>
            </a:r>
            <a:r>
              <a:rPr lang="en-US" dirty="0" err="1"/>
              <a:t>perisotera</a:t>
            </a:r>
            <a:r>
              <a:rPr lang="en-US" dirty="0"/>
              <a:t> rays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strike="sngStrike" dirty="0">
                <a:effectLst/>
                <a:latin typeface="Arial" panose="020B0604020202020204" pitchFamily="34" charset="0"/>
                <a:ea typeface="Calibri" panose="020F0502020204030204" pitchFamily="34" charset="0"/>
              </a:rPr>
              <a:t>Όπως το </a:t>
            </a:r>
            <a:r>
              <a:rPr lang="el-GR" sz="1200" strike="sngStrike" dirty="0" err="1">
                <a:effectLst/>
                <a:latin typeface="Arial" panose="020B0604020202020204" pitchFamily="34" charset="0"/>
                <a:ea typeface="Calibri" panose="020F0502020204030204" pitchFamily="34" charset="0"/>
              </a:rPr>
              <a:t>ray-casting</a:t>
            </a:r>
            <a:r>
              <a:rPr lang="el-GR" sz="1200" strike="sngStrike" dirty="0">
                <a:effectLst/>
                <a:latin typeface="Arial" panose="020B0604020202020204" pitchFamily="34" charset="0"/>
                <a:ea typeface="Calibri" panose="020F0502020204030204" pitchFamily="34" charset="0"/>
              </a:rPr>
              <a:t>, το </a:t>
            </a:r>
            <a:r>
              <a:rPr lang="el-GR" sz="1200" strike="sngStrike" dirty="0" err="1">
                <a:effectLst/>
                <a:latin typeface="Arial" panose="020B0604020202020204" pitchFamily="34" charset="0"/>
                <a:ea typeface="Calibri" panose="020F0502020204030204" pitchFamily="34" charset="0"/>
              </a:rPr>
              <a:t>ray-tracing</a:t>
            </a:r>
            <a:r>
              <a:rPr lang="el-GR" sz="1200" strike="sngStrike" dirty="0">
                <a:effectLst/>
                <a:latin typeface="Arial" panose="020B0604020202020204" pitchFamily="34" charset="0"/>
                <a:ea typeface="Calibri" panose="020F0502020204030204" pitchFamily="34" charset="0"/>
              </a:rPr>
              <a:t> καθορίζει την ορατότητα των επιφανειών ανιχνεύοντας φανταστικές ακτίνες φωτός από το μάτι του θεατή στο αντικείμενο στη σκηνή με διαφορά στη μαθηματική υπολογιστική εξίσωση. Αυτό που δημιουργείτε είναι</a:t>
            </a:r>
            <a:r>
              <a:rPr lang="en-US" sz="1200" strike="sngStrike" dirty="0">
                <a:effectLst/>
                <a:latin typeface="Arial" panose="020B0604020202020204" pitchFamily="34" charset="0"/>
                <a:ea typeface="Calibri" panose="020F0502020204030204" pitchFamily="34" charset="0"/>
              </a:rPr>
              <a:t> 3D projection based on 2D plane (image)</a:t>
            </a:r>
            <a:endParaRPr lang="en-US" strike="sngStrike"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25</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 Unreal engine </a:t>
            </a:r>
            <a:r>
              <a:rPr lang="en-US" dirty="0" err="1"/>
              <a:t>ine</a:t>
            </a:r>
            <a:r>
              <a:rPr lang="en-US" dirty="0"/>
              <a:t> source available </a:t>
            </a:r>
            <a:r>
              <a:rPr lang="en-US" dirty="0" err="1"/>
              <a:t>alla</a:t>
            </a:r>
            <a:r>
              <a:rPr lang="en-US" dirty="0"/>
              <a:t> </a:t>
            </a:r>
            <a:r>
              <a:rPr lang="en-US" dirty="0" err="1"/>
              <a:t>oxi</a:t>
            </a:r>
            <a:r>
              <a:rPr lang="en-US" dirty="0"/>
              <a:t> open source kai </a:t>
            </a:r>
            <a:r>
              <a:rPr lang="en-US" dirty="0" err="1"/>
              <a:t>iparxi</a:t>
            </a:r>
            <a:r>
              <a:rPr lang="en-US" dirty="0"/>
              <a:t> meta apo registration </a:t>
            </a:r>
            <a:r>
              <a:rPr lang="en-US" dirty="0" err="1"/>
              <a:t>sto</a:t>
            </a:r>
            <a:r>
              <a:rPr lang="en-US" dirty="0"/>
              <a:t> GitHub </a:t>
            </a:r>
            <a:r>
              <a:rPr lang="en-US" dirty="0" err="1"/>
              <a:t>ws</a:t>
            </a:r>
            <a:r>
              <a:rPr lang="en-US" dirty="0"/>
              <a:t> Unreal Developer</a:t>
            </a:r>
          </a:p>
          <a:p>
            <a:endParaRPr lang="en-US" dirty="0"/>
          </a:p>
          <a:p>
            <a:r>
              <a:rPr lang="en-US" dirty="0"/>
              <a:t>Fisika </a:t>
            </a:r>
            <a:r>
              <a:rPr lang="en-US" dirty="0" err="1"/>
              <a:t>kathe</a:t>
            </a:r>
            <a:r>
              <a:rPr lang="en-US" dirty="0"/>
              <a:t> </a:t>
            </a:r>
            <a:r>
              <a:rPr lang="en-US" dirty="0" err="1"/>
              <a:t>ergalio</a:t>
            </a:r>
            <a:r>
              <a:rPr lang="en-US" dirty="0"/>
              <a:t> </a:t>
            </a:r>
            <a:r>
              <a:rPr lang="en-US" dirty="0" err="1"/>
              <a:t>exi</a:t>
            </a:r>
            <a:r>
              <a:rPr lang="en-US" dirty="0"/>
              <a:t> ta plus kai minus se </a:t>
            </a:r>
            <a:r>
              <a:rPr lang="en-US" dirty="0" err="1"/>
              <a:t>sigkekrimena</a:t>
            </a:r>
            <a:r>
              <a:rPr lang="en-US" dirty="0"/>
              <a:t> topics </a:t>
            </a:r>
            <a:r>
              <a:rPr lang="en-US" dirty="0" err="1"/>
              <a:t>analoga</a:t>
            </a:r>
            <a:r>
              <a:rPr lang="en-US" dirty="0"/>
              <a:t> </a:t>
            </a:r>
            <a:r>
              <a:rPr lang="en-US" dirty="0" err="1"/>
              <a:t>pu</a:t>
            </a:r>
            <a:r>
              <a:rPr lang="en-US" dirty="0"/>
              <a:t> </a:t>
            </a:r>
            <a:r>
              <a:rPr lang="en-US" dirty="0" err="1"/>
              <a:t>ine</a:t>
            </a:r>
            <a:r>
              <a:rPr lang="en-US" dirty="0"/>
              <a:t> </a:t>
            </a:r>
            <a:r>
              <a:rPr lang="en-US" dirty="0" err="1"/>
              <a:t>pio</a:t>
            </a:r>
            <a:r>
              <a:rPr lang="en-US" dirty="0"/>
              <a:t> </a:t>
            </a:r>
            <a:r>
              <a:rPr lang="en-US" dirty="0" err="1"/>
              <a:t>dinato</a:t>
            </a:r>
            <a:r>
              <a:rPr lang="en-US" dirty="0"/>
              <a:t> </a:t>
            </a:r>
            <a:r>
              <a:rPr lang="en-US" dirty="0" err="1"/>
              <a:t>diladi</a:t>
            </a:r>
            <a:r>
              <a:rPr lang="en-US" dirty="0"/>
              <a:t> </a:t>
            </a:r>
            <a:r>
              <a:rPr lang="en-US" dirty="0" err="1"/>
              <a:t>pu</a:t>
            </a:r>
            <a:r>
              <a:rPr lang="en-US" dirty="0"/>
              <a:t> </a:t>
            </a:r>
            <a:r>
              <a:rPr lang="en-US" dirty="0" err="1"/>
              <a:t>exi</a:t>
            </a:r>
            <a:r>
              <a:rPr lang="en-US" dirty="0"/>
              <a:t> I </a:t>
            </a:r>
            <a:r>
              <a:rPr lang="en-US" dirty="0" err="1"/>
              <a:t>omada</a:t>
            </a:r>
            <a:r>
              <a:rPr lang="en-US" dirty="0"/>
              <a:t> </a:t>
            </a:r>
            <a:r>
              <a:rPr lang="en-US" dirty="0" err="1"/>
              <a:t>anaptiksis</a:t>
            </a:r>
            <a:r>
              <a:rPr lang="en-US" dirty="0"/>
              <a:t> </a:t>
            </a:r>
            <a:r>
              <a:rPr lang="en-US" dirty="0" err="1"/>
              <a:t>epikentrwthi</a:t>
            </a:r>
            <a:r>
              <a:rPr lang="en-US" dirty="0"/>
              <a:t> </a:t>
            </a:r>
            <a:r>
              <a:rPr lang="en-US" dirty="0" err="1"/>
              <a:t>sto</a:t>
            </a:r>
            <a:r>
              <a:rPr lang="en-US" dirty="0"/>
              <a:t> </a:t>
            </a:r>
            <a:r>
              <a:rPr lang="en-US" dirty="0" err="1"/>
              <a:t>na</a:t>
            </a:r>
            <a:r>
              <a:rPr lang="en-US" dirty="0"/>
              <a:t> </a:t>
            </a:r>
            <a:r>
              <a:rPr lang="en-US" dirty="0" err="1"/>
              <a:t>prosferi</a:t>
            </a:r>
            <a:r>
              <a:rPr lang="en-US" dirty="0"/>
              <a:t> </a:t>
            </a:r>
            <a:r>
              <a:rPr lang="en-US" dirty="0" err="1"/>
              <a:t>xaraktiristika</a:t>
            </a:r>
            <a:r>
              <a:rPr lang="en-US" dirty="0"/>
              <a:t> </a:t>
            </a:r>
            <a:r>
              <a:rPr lang="en-US" dirty="0" err="1"/>
              <a:t>omos</a:t>
            </a:r>
            <a:r>
              <a:rPr lang="en-US" dirty="0"/>
              <a:t> auto </a:t>
            </a:r>
            <a:r>
              <a:rPr lang="en-US" dirty="0" err="1"/>
              <a:t>ine</a:t>
            </a:r>
            <a:r>
              <a:rPr lang="en-US" dirty="0"/>
              <a:t> </a:t>
            </a:r>
            <a:r>
              <a:rPr lang="en-US" dirty="0" err="1"/>
              <a:t>analogo</a:t>
            </a:r>
            <a:r>
              <a:rPr lang="en-US" dirty="0"/>
              <a:t> kai me to marketing target</a:t>
            </a:r>
          </a:p>
          <a:p>
            <a:endParaRPr lang="en-US" dirty="0"/>
          </a:p>
          <a:p>
            <a:r>
              <a:rPr lang="en-US" dirty="0"/>
              <a:t>I </a:t>
            </a:r>
            <a:r>
              <a:rPr lang="en-US" dirty="0" err="1"/>
              <a:t>pliopsifia</a:t>
            </a:r>
            <a:r>
              <a:rPr lang="en-US" dirty="0"/>
              <a:t> ton </a:t>
            </a:r>
            <a:r>
              <a:rPr lang="en-US" dirty="0" err="1"/>
              <a:t>koloson</a:t>
            </a:r>
            <a:r>
              <a:rPr lang="en-US" dirty="0"/>
              <a:t> AAA studio pleon </a:t>
            </a:r>
            <a:r>
              <a:rPr lang="en-US" dirty="0" err="1"/>
              <a:t>xrisimopoioun</a:t>
            </a:r>
            <a:r>
              <a:rPr lang="en-US" dirty="0"/>
              <a:t> </a:t>
            </a:r>
            <a:r>
              <a:rPr lang="en-US" dirty="0" err="1"/>
              <a:t>gia</a:t>
            </a:r>
            <a:r>
              <a:rPr lang="en-US" dirty="0"/>
              <a:t> next gen games Unreal Engine 5</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26</a:t>
            </a:fld>
            <a:endParaRPr lang="en-US"/>
          </a:p>
        </p:txBody>
      </p:sp>
    </p:spTree>
    <p:extLst>
      <p:ext uri="{BB962C8B-B14F-4D97-AF65-F5344CB8AC3E}">
        <p14:creationId xmlns:p14="http://schemas.microsoft.com/office/powerpoint/2010/main" val="841941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a:p>
            <a:endParaRPr lang="en-US" dirty="0"/>
          </a:p>
          <a:p>
            <a:endParaRPr lang="en-US" dirty="0"/>
          </a:p>
          <a:p>
            <a:r>
              <a:rPr lang="en-US" dirty="0"/>
              <a:t>I Unreal Engine </a:t>
            </a:r>
            <a:r>
              <a:rPr lang="en-US" dirty="0" err="1"/>
              <a:t>prosferi</a:t>
            </a:r>
            <a:endParaRPr lang="en-US" dirty="0"/>
          </a:p>
          <a:p>
            <a:endParaRPr lang="en-US" dirty="0"/>
          </a:p>
          <a:p>
            <a:r>
              <a:rPr lang="en-US" dirty="0"/>
              <a:t>Virtualized geometry </a:t>
            </a:r>
            <a:r>
              <a:rPr lang="en-US" dirty="0" err="1"/>
              <a:t>ine</a:t>
            </a:r>
            <a:r>
              <a:rPr lang="en-US" dirty="0"/>
              <a:t> I </a:t>
            </a:r>
            <a:r>
              <a:rPr lang="en-US" dirty="0" err="1"/>
              <a:t>dinatotita</a:t>
            </a:r>
            <a:r>
              <a:rPr lang="en-US" dirty="0"/>
              <a:t> </a:t>
            </a:r>
            <a:r>
              <a:rPr lang="en-US" dirty="0" err="1"/>
              <a:t>dimiourgias</a:t>
            </a:r>
            <a:r>
              <a:rPr lang="en-US" dirty="0"/>
              <a:t> film quality 3D asset kai </a:t>
            </a:r>
            <a:r>
              <a:rPr lang="en-US" dirty="0" err="1"/>
              <a:t>tautoxrona</a:t>
            </a:r>
            <a:r>
              <a:rPr lang="en-US" dirty="0"/>
              <a:t> compatible me real time render apo game engine </a:t>
            </a:r>
            <a:r>
              <a:rPr lang="en-US" dirty="0" err="1"/>
              <a:t>xwris</a:t>
            </a:r>
            <a:r>
              <a:rPr lang="en-US" dirty="0"/>
              <a:t> tin </a:t>
            </a:r>
            <a:r>
              <a:rPr lang="en-US" dirty="0" err="1"/>
              <a:t>anagki</a:t>
            </a:r>
            <a:r>
              <a:rPr lang="en-US" dirty="0"/>
              <a:t> </a:t>
            </a:r>
            <a:r>
              <a:rPr lang="en-US" dirty="0" err="1"/>
              <a:t>gia</a:t>
            </a:r>
            <a:r>
              <a:rPr lang="en-US" dirty="0"/>
              <a:t> </a:t>
            </a:r>
            <a:r>
              <a:rPr lang="en-US" dirty="0" err="1"/>
              <a:t>meiwsi</a:t>
            </a:r>
            <a:r>
              <a:rPr lang="en-US" dirty="0"/>
              <a:t> </a:t>
            </a:r>
            <a:r>
              <a:rPr lang="en-US" dirty="0" err="1"/>
              <a:t>poiotitas</a:t>
            </a:r>
            <a:r>
              <a:rPr lang="en-US" dirty="0"/>
              <a:t> </a:t>
            </a:r>
            <a:r>
              <a:rPr lang="en-US" dirty="0" err="1"/>
              <a:t>wste</a:t>
            </a:r>
            <a:r>
              <a:rPr lang="en-US" dirty="0"/>
              <a:t> </a:t>
            </a:r>
            <a:r>
              <a:rPr lang="en-US" dirty="0" err="1"/>
              <a:t>na</a:t>
            </a:r>
            <a:r>
              <a:rPr lang="en-US" dirty="0"/>
              <a:t> </a:t>
            </a:r>
            <a:r>
              <a:rPr lang="en-US" dirty="0" err="1"/>
              <a:t>mporesi</a:t>
            </a:r>
            <a:r>
              <a:rPr lang="en-US" dirty="0"/>
              <a:t> </a:t>
            </a:r>
            <a:r>
              <a:rPr lang="en-US" dirty="0" err="1"/>
              <a:t>mia</a:t>
            </a:r>
            <a:r>
              <a:rPr lang="en-US" dirty="0"/>
              <a:t> real time engine </a:t>
            </a:r>
            <a:r>
              <a:rPr lang="en-US" dirty="0" err="1"/>
              <a:t>na</a:t>
            </a:r>
            <a:r>
              <a:rPr lang="en-US" dirty="0"/>
              <a:t> ta </a:t>
            </a:r>
            <a:r>
              <a:rPr lang="en-US" dirty="0" err="1"/>
              <a:t>rendari</a:t>
            </a:r>
            <a:r>
              <a:rPr lang="en-US" dirty="0"/>
              <a:t> se </a:t>
            </a:r>
            <a:r>
              <a:rPr lang="en-US" dirty="0" err="1"/>
              <a:t>sigkrisi</a:t>
            </a:r>
            <a:r>
              <a:rPr lang="en-US" dirty="0"/>
              <a:t> me to offline rendering </a:t>
            </a:r>
            <a:r>
              <a:rPr lang="en-US" dirty="0" err="1"/>
              <a:t>pu</a:t>
            </a:r>
            <a:r>
              <a:rPr lang="en-US" dirty="0"/>
              <a:t> </a:t>
            </a:r>
            <a:r>
              <a:rPr lang="en-US" dirty="0" err="1"/>
              <a:t>ine</a:t>
            </a:r>
            <a:r>
              <a:rPr lang="en-US" dirty="0"/>
              <a:t> I film industry</a:t>
            </a:r>
          </a:p>
          <a:p>
            <a:endParaRPr lang="en-US" dirty="0"/>
          </a:p>
          <a:p>
            <a:r>
              <a:rPr lang="en-US" dirty="0"/>
              <a:t>Global illumination an kai </a:t>
            </a:r>
            <a:r>
              <a:rPr lang="en-US" dirty="0" err="1"/>
              <a:t>akougetai</a:t>
            </a:r>
            <a:r>
              <a:rPr lang="en-US" dirty="0"/>
              <a:t> </a:t>
            </a:r>
            <a:r>
              <a:rPr lang="en-US" dirty="0" err="1"/>
              <a:t>kati</a:t>
            </a:r>
            <a:r>
              <a:rPr lang="en-US" dirty="0"/>
              <a:t> </a:t>
            </a:r>
            <a:r>
              <a:rPr lang="en-US" dirty="0" err="1"/>
              <a:t>pu</a:t>
            </a:r>
            <a:r>
              <a:rPr lang="en-US" dirty="0"/>
              <a:t> </a:t>
            </a:r>
            <a:r>
              <a:rPr lang="en-US" dirty="0" err="1"/>
              <a:t>tha</a:t>
            </a:r>
            <a:r>
              <a:rPr lang="en-US" dirty="0"/>
              <a:t> </a:t>
            </a:r>
            <a:r>
              <a:rPr lang="en-US" dirty="0" err="1"/>
              <a:t>prepe</a:t>
            </a:r>
            <a:r>
              <a:rPr lang="en-US" dirty="0"/>
              <a:t> </a:t>
            </a:r>
            <a:r>
              <a:rPr lang="en-US" dirty="0" err="1"/>
              <a:t>na</a:t>
            </a:r>
            <a:r>
              <a:rPr lang="en-US" dirty="0"/>
              <a:t> </a:t>
            </a:r>
            <a:r>
              <a:rPr lang="en-US" dirty="0" err="1"/>
              <a:t>simbainei</a:t>
            </a:r>
            <a:r>
              <a:rPr lang="en-US" dirty="0"/>
              <a:t> </a:t>
            </a:r>
            <a:r>
              <a:rPr lang="en-US" dirty="0" err="1"/>
              <a:t>edw</a:t>
            </a:r>
            <a:r>
              <a:rPr lang="en-US" dirty="0"/>
              <a:t> kai </a:t>
            </a:r>
            <a:r>
              <a:rPr lang="en-US" dirty="0" err="1"/>
              <a:t>xronia</a:t>
            </a:r>
            <a:r>
              <a:rPr lang="en-US" dirty="0"/>
              <a:t> </a:t>
            </a:r>
            <a:r>
              <a:rPr lang="en-US" dirty="0" err="1"/>
              <a:t>molis</a:t>
            </a:r>
            <a:r>
              <a:rPr lang="en-US" dirty="0"/>
              <a:t> </a:t>
            </a:r>
            <a:r>
              <a:rPr lang="en-US" dirty="0" err="1"/>
              <a:t>twra</a:t>
            </a:r>
            <a:r>
              <a:rPr lang="en-US" dirty="0"/>
              <a:t> </a:t>
            </a:r>
            <a:r>
              <a:rPr lang="en-US" dirty="0" err="1"/>
              <a:t>katorthwthike</a:t>
            </a:r>
            <a:r>
              <a:rPr lang="en-US" dirty="0"/>
              <a:t> </a:t>
            </a:r>
            <a:r>
              <a:rPr lang="en-US" dirty="0" err="1"/>
              <a:t>auti</a:t>
            </a:r>
            <a:r>
              <a:rPr lang="en-US" dirty="0"/>
              <a:t> I </a:t>
            </a:r>
            <a:r>
              <a:rPr lang="en-US" dirty="0" err="1"/>
              <a:t>dinatotita</a:t>
            </a:r>
            <a:r>
              <a:rPr lang="en-US" dirty="0"/>
              <a:t> </a:t>
            </a:r>
            <a:r>
              <a:rPr lang="en-US" dirty="0" err="1"/>
              <a:t>diladi</a:t>
            </a:r>
            <a:r>
              <a:rPr lang="en-US" dirty="0"/>
              <a:t> </a:t>
            </a:r>
            <a:r>
              <a:rPr lang="en-US" dirty="0" err="1"/>
              <a:t>prosomoiwsi</a:t>
            </a:r>
            <a:r>
              <a:rPr lang="en-US" dirty="0"/>
              <a:t> </a:t>
            </a:r>
            <a:r>
              <a:rPr lang="en-US" dirty="0" err="1"/>
              <a:t>enos</a:t>
            </a:r>
            <a:r>
              <a:rPr lang="en-US" dirty="0"/>
              <a:t> </a:t>
            </a:r>
            <a:r>
              <a:rPr lang="en-US" dirty="0" err="1"/>
              <a:t>fws</a:t>
            </a:r>
            <a:r>
              <a:rPr lang="en-US" dirty="0"/>
              <a:t> real time </a:t>
            </a:r>
            <a:r>
              <a:rPr lang="en-US" dirty="0" err="1"/>
              <a:t>mazi</a:t>
            </a:r>
            <a:r>
              <a:rPr lang="en-US" dirty="0"/>
              <a:t> me ta bounce light</a:t>
            </a:r>
          </a:p>
          <a:p>
            <a:endParaRPr lang="en-US" dirty="0"/>
          </a:p>
          <a:p>
            <a:r>
              <a:rPr lang="en-US" dirty="0" err="1"/>
              <a:t>Quixel</a:t>
            </a:r>
            <a:r>
              <a:rPr lang="en-US" dirty="0"/>
              <a:t> </a:t>
            </a:r>
            <a:r>
              <a:rPr lang="en-US" dirty="0" err="1"/>
              <a:t>Megascans</a:t>
            </a:r>
            <a:endParaRPr lang="en-US" dirty="0"/>
          </a:p>
          <a:p>
            <a:r>
              <a:rPr lang="en-US" dirty="0"/>
              <a:t>Drag n Drop Assets</a:t>
            </a:r>
          </a:p>
          <a:p>
            <a:r>
              <a:rPr lang="en-US" dirty="0"/>
              <a:t>Easier Workflow</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27</a:t>
            </a:fld>
            <a:endParaRPr lang="en-US"/>
          </a:p>
        </p:txBody>
      </p:sp>
    </p:spTree>
    <p:extLst>
      <p:ext uri="{BB962C8B-B14F-4D97-AF65-F5344CB8AC3E}">
        <p14:creationId xmlns:p14="http://schemas.microsoft.com/office/powerpoint/2010/main" val="4053282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a:p>
            <a:endParaRPr lang="en-US" dirty="0"/>
          </a:p>
          <a:p>
            <a:r>
              <a:rPr lang="en-US" dirty="0" err="1"/>
              <a:t>Isterisi</a:t>
            </a:r>
            <a:r>
              <a:rPr lang="en-US" dirty="0"/>
              <a:t> se </a:t>
            </a:r>
            <a:r>
              <a:rPr lang="en-US" dirty="0" err="1"/>
              <a:t>autous</a:t>
            </a:r>
            <a:r>
              <a:rPr lang="en-US" dirty="0"/>
              <a:t> </a:t>
            </a:r>
            <a:r>
              <a:rPr lang="en-US" dirty="0" err="1"/>
              <a:t>tous</a:t>
            </a:r>
            <a:r>
              <a:rPr lang="en-US" dirty="0"/>
              <a:t> 2 </a:t>
            </a:r>
            <a:r>
              <a:rPr lang="en-US" dirty="0" err="1"/>
              <a:t>tomis</a:t>
            </a:r>
            <a:r>
              <a:rPr lang="en-US" dirty="0"/>
              <a:t> </a:t>
            </a:r>
            <a:r>
              <a:rPr lang="en-US" dirty="0" err="1"/>
              <a:t>akoma</a:t>
            </a:r>
            <a:r>
              <a:rPr lang="en-US" dirty="0"/>
              <a:t> apo </a:t>
            </a:r>
            <a:r>
              <a:rPr lang="en-US" dirty="0" err="1"/>
              <a:t>oles</a:t>
            </a:r>
            <a:r>
              <a:rPr lang="en-US" dirty="0"/>
              <a:t> tis engine logo hardware resources </a:t>
            </a:r>
            <a:r>
              <a:rPr lang="en-US" dirty="0" err="1"/>
              <a:t>idios</a:t>
            </a:r>
            <a:endParaRPr lang="en-US" dirty="0"/>
          </a:p>
          <a:p>
            <a:endParaRPr lang="en-US" dirty="0"/>
          </a:p>
          <a:p>
            <a:r>
              <a:rPr lang="en-US" dirty="0" err="1"/>
              <a:t>Diladi</a:t>
            </a:r>
            <a:r>
              <a:rPr lang="en-US" dirty="0"/>
              <a:t> </a:t>
            </a:r>
            <a:r>
              <a:rPr lang="en-US" dirty="0" err="1"/>
              <a:t>iparxi</a:t>
            </a:r>
            <a:r>
              <a:rPr lang="en-US" dirty="0"/>
              <a:t> </a:t>
            </a:r>
            <a:r>
              <a:rPr lang="en-US" dirty="0" err="1"/>
              <a:t>koino</a:t>
            </a:r>
            <a:r>
              <a:rPr lang="en-US" dirty="0"/>
              <a:t> workflow </a:t>
            </a:r>
            <a:r>
              <a:rPr lang="en-US" dirty="0" err="1"/>
              <a:t>gia</a:t>
            </a:r>
            <a:r>
              <a:rPr lang="en-US" dirty="0"/>
              <a:t> </a:t>
            </a:r>
            <a:r>
              <a:rPr lang="en-US" dirty="0" err="1"/>
              <a:t>na</a:t>
            </a:r>
            <a:r>
              <a:rPr lang="en-US" dirty="0"/>
              <a:t> </a:t>
            </a:r>
            <a:r>
              <a:rPr lang="en-US" dirty="0" err="1"/>
              <a:t>ftiaksis</a:t>
            </a:r>
            <a:r>
              <a:rPr lang="en-US" dirty="0"/>
              <a:t> “</a:t>
            </a:r>
            <a:r>
              <a:rPr lang="en-US" dirty="0" err="1"/>
              <a:t>pragmata</a:t>
            </a:r>
            <a:r>
              <a:rPr lang="en-US" dirty="0"/>
              <a:t> </a:t>
            </a:r>
            <a:r>
              <a:rPr lang="en-US" dirty="0" err="1"/>
              <a:t>alla</a:t>
            </a:r>
            <a:r>
              <a:rPr lang="en-US" dirty="0"/>
              <a:t> den </a:t>
            </a:r>
            <a:r>
              <a:rPr lang="en-US" dirty="0" err="1"/>
              <a:t>ipostirizontai</a:t>
            </a:r>
            <a:r>
              <a:rPr lang="en-US" dirty="0"/>
              <a:t> </a:t>
            </a:r>
            <a:r>
              <a:rPr lang="en-US" dirty="0" err="1"/>
              <a:t>akoma</a:t>
            </a:r>
            <a:r>
              <a:rPr lang="en-US" dirty="0"/>
              <a:t> se AR/VR </a:t>
            </a:r>
            <a:r>
              <a:rPr lang="el-GR" dirty="0"/>
              <a:t>(</a:t>
            </a:r>
            <a:r>
              <a:rPr lang="en-US" dirty="0"/>
              <a:t>mono classico gaming-simulation kai filming </a:t>
            </a:r>
            <a:r>
              <a:rPr lang="en-US" dirty="0" err="1"/>
              <a:t>ekei</a:t>
            </a:r>
            <a:r>
              <a:rPr lang="en-US" dirty="0"/>
              <a:t> </a:t>
            </a:r>
            <a:r>
              <a:rPr lang="en-US" dirty="0" err="1"/>
              <a:t>mporis</a:t>
            </a:r>
            <a:r>
              <a:rPr lang="en-US" dirty="0"/>
              <a:t>)</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a:p>
            <a:endParaRPr lang="en-US" dirty="0"/>
          </a:p>
          <a:p>
            <a:r>
              <a:rPr lang="en-US" dirty="0" err="1"/>
              <a:t>Paraitroume</a:t>
            </a:r>
            <a:r>
              <a:rPr lang="en-US" dirty="0"/>
              <a:t> </a:t>
            </a:r>
            <a:r>
              <a:rPr lang="en-US" dirty="0" err="1"/>
              <a:t>kapoia</a:t>
            </a:r>
            <a:r>
              <a:rPr lang="en-US" dirty="0"/>
              <a:t> gameplay mechanics apo </a:t>
            </a:r>
            <a:r>
              <a:rPr lang="en-US" dirty="0" err="1"/>
              <a:t>titlous</a:t>
            </a:r>
            <a:r>
              <a:rPr lang="en-US" dirty="0"/>
              <a:t> </a:t>
            </a:r>
            <a:r>
              <a:rPr lang="en-US" dirty="0" err="1"/>
              <a:t>paixnidiou</a:t>
            </a:r>
            <a:r>
              <a:rPr lang="en-US" dirty="0"/>
              <a:t> </a:t>
            </a:r>
            <a:r>
              <a:rPr lang="en-US" dirty="0" err="1"/>
              <a:t>pu</a:t>
            </a:r>
            <a:r>
              <a:rPr lang="en-US" dirty="0"/>
              <a:t> </a:t>
            </a:r>
            <a:r>
              <a:rPr lang="en-US" dirty="0" err="1"/>
              <a:t>koubaloun</a:t>
            </a:r>
            <a:r>
              <a:rPr lang="en-US" dirty="0"/>
              <a:t> tin </a:t>
            </a:r>
            <a:r>
              <a:rPr lang="en-US" dirty="0" err="1"/>
              <a:t>ennoia</a:t>
            </a:r>
            <a:r>
              <a:rPr lang="en-US" dirty="0"/>
              <a:t> </a:t>
            </a:r>
            <a:r>
              <a:rPr lang="en-US" dirty="0" err="1"/>
              <a:t>tou</a:t>
            </a:r>
            <a:r>
              <a:rPr lang="en-US" dirty="0"/>
              <a:t> metaverse </a:t>
            </a:r>
            <a:r>
              <a:rPr lang="en-US" dirty="0" err="1"/>
              <a:t>en</a:t>
            </a:r>
            <a:r>
              <a:rPr lang="en-US" dirty="0"/>
              <a:t> </a:t>
            </a:r>
            <a:r>
              <a:rPr lang="en-US" dirty="0" err="1"/>
              <a:t>meroi</a:t>
            </a:r>
            <a:r>
              <a:rPr lang="en-US" dirty="0"/>
              <a:t> </a:t>
            </a:r>
            <a:r>
              <a:rPr lang="en-US" strike="sngStrike" dirty="0"/>
              <a:t>(apo ta </a:t>
            </a:r>
            <a:r>
              <a:rPr lang="en-US" strike="sngStrike" dirty="0" err="1"/>
              <a:t>polla</a:t>
            </a:r>
            <a:r>
              <a:rPr lang="en-US" strike="sngStrike" dirty="0"/>
              <a:t> </a:t>
            </a:r>
            <a:r>
              <a:rPr lang="en-US" strike="sngStrike" dirty="0" err="1"/>
              <a:t>giati</a:t>
            </a:r>
            <a:r>
              <a:rPr lang="en-US" strike="sngStrike" dirty="0"/>
              <a:t> kai to Minecraft </a:t>
            </a:r>
            <a:r>
              <a:rPr lang="en-US" strike="sngStrike" dirty="0" err="1"/>
              <a:t>aneta</a:t>
            </a:r>
            <a:r>
              <a:rPr lang="en-US" strike="sngStrike" dirty="0"/>
              <a:t> </a:t>
            </a:r>
            <a:r>
              <a:rPr lang="en-US" strike="sngStrike" dirty="0" err="1"/>
              <a:t>prostithetai</a:t>
            </a:r>
            <a:r>
              <a:rPr lang="en-US" strike="sngStrike" dirty="0"/>
              <a:t> stin </a:t>
            </a:r>
            <a:r>
              <a:rPr lang="en-US" strike="sngStrike" dirty="0" err="1"/>
              <a:t>lista</a:t>
            </a:r>
            <a:r>
              <a:rPr lang="en-US" strike="sngStrike" dirty="0"/>
              <a:t>)</a:t>
            </a:r>
          </a:p>
          <a:p>
            <a:endParaRPr lang="en-US" strike="sngStrike"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Thermes</a:t>
            </a:r>
            <a:r>
              <a:rPr lang="en-US" dirty="0"/>
              <a:t> </a:t>
            </a:r>
            <a:r>
              <a:rPr lang="en-US" dirty="0" err="1"/>
              <a:t>euxaristies</a:t>
            </a:r>
            <a:r>
              <a:rPr lang="en-US" dirty="0"/>
              <a:t> stin </a:t>
            </a:r>
            <a:r>
              <a:rPr lang="en-US" dirty="0" err="1"/>
              <a:t>oikogenia</a:t>
            </a:r>
            <a:r>
              <a:rPr lang="en-US" dirty="0"/>
              <a:t> </a:t>
            </a:r>
            <a:r>
              <a:rPr lang="en-US" dirty="0" err="1"/>
              <a:t>mou</a:t>
            </a:r>
            <a:r>
              <a:rPr lang="en-US" dirty="0"/>
              <a:t> </a:t>
            </a:r>
            <a:r>
              <a:rPr lang="en-US" dirty="0" err="1"/>
              <a:t>kathigites</a:t>
            </a:r>
            <a:r>
              <a:rPr lang="en-US" dirty="0"/>
              <a:t> </a:t>
            </a:r>
            <a:r>
              <a:rPr lang="en-US" dirty="0" err="1"/>
              <a:t>mitropolitikou</a:t>
            </a:r>
            <a:r>
              <a:rPr lang="en-US" dirty="0"/>
              <a:t> </a:t>
            </a:r>
            <a:r>
              <a:rPr lang="en-US" dirty="0" err="1"/>
              <a:t>idietera</a:t>
            </a:r>
            <a:r>
              <a:rPr lang="en-US" dirty="0"/>
              <a:t> </a:t>
            </a:r>
            <a:r>
              <a:rPr lang="en-US" dirty="0" err="1"/>
              <a:t>ston</a:t>
            </a:r>
            <a:r>
              <a:rPr lang="en-US" dirty="0"/>
              <a:t> </a:t>
            </a:r>
            <a:r>
              <a:rPr lang="en-US" dirty="0" err="1"/>
              <a:t>mentora</a:t>
            </a:r>
            <a:r>
              <a:rPr lang="en-US" dirty="0"/>
              <a:t> </a:t>
            </a:r>
            <a:r>
              <a:rPr lang="en-US" dirty="0" err="1"/>
              <a:t>mou</a:t>
            </a:r>
            <a:r>
              <a:rPr lang="en-US" dirty="0"/>
              <a:t> </a:t>
            </a:r>
            <a:r>
              <a:rPr lang="en-US" dirty="0" err="1"/>
              <a:t>doktora</a:t>
            </a:r>
            <a:r>
              <a:rPr lang="en-US" dirty="0"/>
              <a:t> </a:t>
            </a:r>
            <a:r>
              <a:rPr lang="en-US" dirty="0" err="1"/>
              <a:t>xristos</a:t>
            </a:r>
            <a:r>
              <a:rPr lang="en-US" dirty="0"/>
              <a:t> </a:t>
            </a:r>
            <a:r>
              <a:rPr lang="en-US" dirty="0" err="1"/>
              <a:t>fratzidi</a:t>
            </a:r>
            <a:r>
              <a:rPr lang="en-US" dirty="0"/>
              <a:t>.</a:t>
            </a:r>
          </a:p>
        </p:txBody>
      </p:sp>
      <p:sp>
        <p:nvSpPr>
          <p:cNvPr id="4" name="Slide Number Placeholder 3"/>
          <p:cNvSpPr>
            <a:spLocks noGrp="1"/>
          </p:cNvSpPr>
          <p:nvPr>
            <p:ph type="sldNum" sz="quarter" idx="5"/>
          </p:nvPr>
        </p:nvSpPr>
        <p:spPr/>
        <p:txBody>
          <a:bodyPr/>
          <a:lstStyle/>
          <a:p>
            <a:fld id="{910C69D4-DE42-414E-829A-8F378A406FFC}" type="slidenum">
              <a:rPr lang="en-US" smtClean="0"/>
              <a:t>3</a:t>
            </a:fld>
            <a:endParaRPr lang="en-US"/>
          </a:p>
        </p:txBody>
      </p:sp>
    </p:spTree>
    <p:extLst>
      <p:ext uri="{BB962C8B-B14F-4D97-AF65-F5344CB8AC3E}">
        <p14:creationId xmlns:p14="http://schemas.microsoft.com/office/powerpoint/2010/main" val="886784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a:p>
            <a:endParaRPr lang="en-US" dirty="0"/>
          </a:p>
          <a:p>
            <a:r>
              <a:rPr lang="en-US" dirty="0" err="1"/>
              <a:t>Otan</a:t>
            </a:r>
            <a:r>
              <a:rPr lang="en-US" dirty="0"/>
              <a:t> </a:t>
            </a:r>
            <a:r>
              <a:rPr lang="en-US" dirty="0" err="1"/>
              <a:t>anaferomaste</a:t>
            </a:r>
            <a:r>
              <a:rPr lang="en-US" dirty="0"/>
              <a:t> </a:t>
            </a:r>
            <a:r>
              <a:rPr lang="en-US" dirty="0" err="1"/>
              <a:t>sto</a:t>
            </a:r>
            <a:r>
              <a:rPr lang="en-US" dirty="0"/>
              <a:t> its not about the numbers </a:t>
            </a:r>
            <a:r>
              <a:rPr lang="en-US" dirty="0" err="1"/>
              <a:t>ine</a:t>
            </a:r>
            <a:r>
              <a:rPr lang="en-US" dirty="0"/>
              <a:t> </a:t>
            </a:r>
            <a:r>
              <a:rPr lang="en-US" dirty="0" err="1"/>
              <a:t>dioti</a:t>
            </a:r>
            <a:r>
              <a:rPr lang="en-US" dirty="0"/>
              <a:t> iparxoun polloi </a:t>
            </a:r>
            <a:r>
              <a:rPr lang="en-US" dirty="0" err="1"/>
              <a:t>paragontes</a:t>
            </a:r>
            <a:r>
              <a:rPr lang="en-US" dirty="0"/>
              <a:t> </a:t>
            </a:r>
            <a:r>
              <a:rPr lang="en-US" dirty="0" err="1"/>
              <a:t>epitixias</a:t>
            </a:r>
            <a:r>
              <a:rPr lang="en-US" dirty="0"/>
              <a:t> </a:t>
            </a:r>
            <a:r>
              <a:rPr lang="en-US" dirty="0" err="1"/>
              <a:t>enos</a:t>
            </a:r>
            <a:r>
              <a:rPr lang="en-US" dirty="0"/>
              <a:t> </a:t>
            </a:r>
            <a:r>
              <a:rPr lang="en-US" dirty="0" err="1"/>
              <a:t>proiontos</a:t>
            </a:r>
            <a:r>
              <a:rPr lang="en-US" dirty="0"/>
              <a:t> </a:t>
            </a:r>
            <a:r>
              <a:rPr lang="en-US" dirty="0" err="1"/>
              <a:t>pera</a:t>
            </a:r>
            <a:r>
              <a:rPr lang="en-US" dirty="0"/>
              <a:t> apo tin kali </a:t>
            </a:r>
            <a:r>
              <a:rPr lang="en-US" dirty="0" err="1"/>
              <a:t>mixaniki</a:t>
            </a:r>
            <a:r>
              <a:rPr lang="en-US" dirty="0"/>
              <a:t> </a:t>
            </a:r>
            <a:r>
              <a:rPr lang="en-US" dirty="0" err="1"/>
              <a:t>gia</a:t>
            </a:r>
            <a:r>
              <a:rPr lang="en-US" dirty="0"/>
              <a:t> </a:t>
            </a:r>
            <a:r>
              <a:rPr lang="en-US" dirty="0" err="1"/>
              <a:t>na</a:t>
            </a:r>
            <a:r>
              <a:rPr lang="en-US" dirty="0"/>
              <a:t> </a:t>
            </a:r>
            <a:r>
              <a:rPr lang="en-US" dirty="0" err="1"/>
              <a:t>petyxi</a:t>
            </a:r>
            <a:r>
              <a:rPr lang="en-US" dirty="0"/>
              <a:t> </a:t>
            </a:r>
            <a:r>
              <a:rPr lang="en-US" dirty="0" err="1"/>
              <a:t>kati</a:t>
            </a:r>
            <a:r>
              <a:rPr lang="en-US" dirty="0"/>
              <a:t> </a:t>
            </a:r>
            <a:r>
              <a:rPr lang="en-US" dirty="0" err="1"/>
              <a:t>prepei</a:t>
            </a:r>
            <a:r>
              <a:rPr lang="en-US" dirty="0"/>
              <a:t> se </a:t>
            </a:r>
            <a:r>
              <a:rPr lang="en-US" dirty="0" err="1"/>
              <a:t>ena</a:t>
            </a:r>
            <a:r>
              <a:rPr lang="en-US" dirty="0"/>
              <a:t> Business </a:t>
            </a:r>
            <a:r>
              <a:rPr lang="en-US" dirty="0" err="1"/>
              <a:t>na</a:t>
            </a:r>
            <a:r>
              <a:rPr lang="en-US" dirty="0"/>
              <a:t> </a:t>
            </a:r>
            <a:r>
              <a:rPr lang="en-US" dirty="0" err="1"/>
              <a:t>iparxi</a:t>
            </a:r>
            <a:r>
              <a:rPr lang="en-US" dirty="0"/>
              <a:t> </a:t>
            </a:r>
            <a:r>
              <a:rPr lang="en-US" dirty="0" err="1"/>
              <a:t>kalo</a:t>
            </a:r>
            <a:r>
              <a:rPr lang="en-US" dirty="0"/>
              <a:t> </a:t>
            </a:r>
            <a:r>
              <a:rPr lang="en-US" dirty="0" err="1"/>
              <a:t>epipedo</a:t>
            </a:r>
            <a:r>
              <a:rPr lang="en-US" dirty="0"/>
              <a:t> se 3 </a:t>
            </a:r>
            <a:r>
              <a:rPr lang="en-US" dirty="0" err="1"/>
              <a:t>tomis</a:t>
            </a:r>
            <a:r>
              <a:rPr lang="en-US" dirty="0"/>
              <a:t> i.e., </a:t>
            </a:r>
            <a:r>
              <a:rPr lang="en-US" dirty="0" err="1"/>
              <a:t>opws</a:t>
            </a:r>
            <a:r>
              <a:rPr lang="en-US" dirty="0"/>
              <a:t> Product, Engineer, Market</a:t>
            </a:r>
          </a:p>
          <a:p>
            <a:r>
              <a:rPr lang="en-US" dirty="0" err="1"/>
              <a:t>Diladi</a:t>
            </a:r>
            <a:r>
              <a:rPr lang="en-US" dirty="0"/>
              <a:t> to </a:t>
            </a:r>
            <a:r>
              <a:rPr lang="en-US" dirty="0" err="1"/>
              <a:t>proion</a:t>
            </a:r>
            <a:r>
              <a:rPr lang="en-US" dirty="0"/>
              <a:t> </a:t>
            </a:r>
            <a:r>
              <a:rPr lang="en-US" dirty="0" err="1"/>
              <a:t>na</a:t>
            </a:r>
            <a:r>
              <a:rPr lang="en-US" dirty="0"/>
              <a:t> </a:t>
            </a:r>
            <a:r>
              <a:rPr lang="en-US" dirty="0" err="1"/>
              <a:t>ine</a:t>
            </a:r>
            <a:r>
              <a:rPr lang="en-US" dirty="0"/>
              <a:t> </a:t>
            </a:r>
            <a:r>
              <a:rPr lang="en-US" dirty="0" err="1"/>
              <a:t>xrisimo</a:t>
            </a:r>
            <a:r>
              <a:rPr lang="en-US" dirty="0"/>
              <a:t>, </a:t>
            </a:r>
            <a:r>
              <a:rPr lang="en-US" dirty="0" err="1"/>
              <a:t>na</a:t>
            </a:r>
            <a:r>
              <a:rPr lang="en-US" dirty="0"/>
              <a:t> </a:t>
            </a:r>
            <a:r>
              <a:rPr lang="en-US" dirty="0" err="1"/>
              <a:t>exi</a:t>
            </a:r>
            <a:r>
              <a:rPr lang="en-US" dirty="0"/>
              <a:t> kali </a:t>
            </a:r>
            <a:r>
              <a:rPr lang="en-US" dirty="0" err="1"/>
              <a:t>prosegkisi</a:t>
            </a:r>
            <a:r>
              <a:rPr lang="en-US" dirty="0"/>
              <a:t> stin </a:t>
            </a:r>
            <a:r>
              <a:rPr lang="en-US" dirty="0" err="1"/>
              <a:t>lisi</a:t>
            </a:r>
            <a:r>
              <a:rPr lang="en-US" dirty="0"/>
              <a:t> </a:t>
            </a:r>
            <a:r>
              <a:rPr lang="en-US" dirty="0" err="1"/>
              <a:t>tou</a:t>
            </a:r>
            <a:r>
              <a:rPr lang="en-US" dirty="0"/>
              <a:t> </a:t>
            </a:r>
            <a:r>
              <a:rPr lang="en-US" dirty="0" err="1"/>
              <a:t>problimatos</a:t>
            </a:r>
            <a:r>
              <a:rPr lang="en-US" dirty="0"/>
              <a:t> </a:t>
            </a:r>
            <a:r>
              <a:rPr lang="en-US" dirty="0" err="1"/>
              <a:t>algorithmika</a:t>
            </a:r>
            <a:r>
              <a:rPr lang="en-US" dirty="0"/>
              <a:t> .. </a:t>
            </a:r>
            <a:r>
              <a:rPr lang="en-US" dirty="0" err="1"/>
              <a:t>sindiazontas</a:t>
            </a:r>
            <a:r>
              <a:rPr lang="en-US" dirty="0"/>
              <a:t> to me user experience </a:t>
            </a:r>
            <a:r>
              <a:rPr lang="en-US" dirty="0" err="1"/>
              <a:t>gia</a:t>
            </a:r>
            <a:r>
              <a:rPr lang="en-US" dirty="0"/>
              <a:t> </a:t>
            </a:r>
            <a:r>
              <a:rPr lang="en-US" dirty="0" err="1"/>
              <a:t>ena</a:t>
            </a:r>
            <a:r>
              <a:rPr lang="en-US" dirty="0"/>
              <a:t> easier streamline experience apo ton </a:t>
            </a:r>
            <a:r>
              <a:rPr lang="en-US" dirty="0" err="1"/>
              <a:t>xrhsth</a:t>
            </a:r>
            <a:r>
              <a:rPr lang="en-US" dirty="0"/>
              <a:t> kai marketing target </a:t>
            </a:r>
            <a:r>
              <a:rPr lang="en-US" dirty="0" err="1"/>
              <a:t>ws</a:t>
            </a:r>
            <a:r>
              <a:rPr lang="en-US" dirty="0"/>
              <a:t> pros tin </a:t>
            </a:r>
            <a:r>
              <a:rPr lang="en-US" dirty="0" err="1"/>
              <a:t>proothisi</a:t>
            </a:r>
            <a:r>
              <a:rPr lang="en-US" dirty="0"/>
              <a:t> </a:t>
            </a:r>
            <a:r>
              <a:rPr lang="en-US" dirty="0" err="1"/>
              <a:t>alla</a:t>
            </a:r>
            <a:r>
              <a:rPr lang="en-US" dirty="0"/>
              <a:t> kai mesa apo auto </a:t>
            </a:r>
            <a:r>
              <a:rPr lang="en-US" dirty="0" err="1"/>
              <a:t>sto</a:t>
            </a:r>
            <a:r>
              <a:rPr lang="en-US" dirty="0"/>
              <a:t> continual improvement </a:t>
            </a:r>
            <a:r>
              <a:rPr lang="en-US" dirty="0" err="1"/>
              <a:t>tou</a:t>
            </a:r>
            <a:r>
              <a:rPr lang="en-US" dirty="0"/>
              <a:t> </a:t>
            </a:r>
            <a:r>
              <a:rPr lang="en-US" dirty="0" err="1"/>
              <a:t>proiontos</a:t>
            </a:r>
            <a:r>
              <a:rPr lang="en-US" dirty="0"/>
              <a:t> </a:t>
            </a:r>
            <a:r>
              <a:rPr lang="en-US" dirty="0" err="1"/>
              <a:t>dioti</a:t>
            </a:r>
            <a:r>
              <a:rPr lang="en-US" dirty="0"/>
              <a:t> </a:t>
            </a:r>
            <a:r>
              <a:rPr lang="en-US" dirty="0" err="1"/>
              <a:t>mporis</a:t>
            </a:r>
            <a:r>
              <a:rPr lang="en-US" dirty="0"/>
              <a:t> meso marketing </a:t>
            </a:r>
            <a:r>
              <a:rPr lang="en-US" dirty="0" err="1"/>
              <a:t>na</a:t>
            </a:r>
            <a:r>
              <a:rPr lang="en-US" dirty="0"/>
              <a:t> </a:t>
            </a:r>
            <a:r>
              <a:rPr lang="en-US" dirty="0" err="1"/>
              <a:t>efarmosis</a:t>
            </a:r>
            <a:r>
              <a:rPr lang="en-US" dirty="0"/>
              <a:t> </a:t>
            </a:r>
            <a:r>
              <a:rPr lang="en-US" dirty="0" err="1"/>
              <a:t>texnikes</a:t>
            </a:r>
            <a:r>
              <a:rPr lang="en-US" dirty="0"/>
              <a:t> </a:t>
            </a:r>
            <a:r>
              <a:rPr lang="en-US" dirty="0" err="1"/>
              <a:t>gia</a:t>
            </a:r>
            <a:r>
              <a:rPr lang="en-US" dirty="0"/>
              <a:t> </a:t>
            </a:r>
            <a:r>
              <a:rPr lang="en-US" dirty="0" err="1"/>
              <a:t>peretero</a:t>
            </a:r>
            <a:r>
              <a:rPr lang="en-US" dirty="0"/>
              <a:t> </a:t>
            </a:r>
            <a:r>
              <a:rPr lang="en-US" dirty="0" err="1"/>
              <a:t>beltiwsis</a:t>
            </a:r>
            <a:r>
              <a:rPr lang="en-US" dirty="0"/>
              <a:t> </a:t>
            </a:r>
            <a:r>
              <a:rPr lang="en-US" dirty="0" err="1"/>
              <a:t>proionton</a:t>
            </a:r>
            <a:r>
              <a:rPr lang="en-US" dirty="0"/>
              <a:t> apo user feedback </a:t>
            </a:r>
            <a:r>
              <a:rPr lang="en-US" dirty="0" err="1"/>
              <a:t>alla</a:t>
            </a:r>
            <a:r>
              <a:rPr lang="en-US" dirty="0"/>
              <a:t> kai user statistics analysis e.g., A/B testing</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30</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Fortnite articles from epic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Ena multiplatform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Auti</a:t>
            </a:r>
            <a:r>
              <a:rPr lang="en-US" dirty="0"/>
              <a:t> </a:t>
            </a:r>
            <a:r>
              <a:rPr lang="en-US" dirty="0" err="1"/>
              <a:t>ine</a:t>
            </a:r>
            <a:r>
              <a:rPr lang="en-US" dirty="0"/>
              <a:t> h </a:t>
            </a:r>
            <a:r>
              <a:rPr lang="en-US" dirty="0" err="1"/>
              <a:t>ennoia</a:t>
            </a:r>
            <a:r>
              <a:rPr lang="en-US" dirty="0"/>
              <a:t> </a:t>
            </a:r>
            <a:r>
              <a:rPr lang="en-US" dirty="0" err="1"/>
              <a:t>enos</a:t>
            </a:r>
            <a:r>
              <a:rPr lang="en-US" dirty="0"/>
              <a:t> metaverse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31</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Opws</a:t>
            </a:r>
            <a:r>
              <a:rPr lang="en-US" dirty="0"/>
              <a:t> ixame </a:t>
            </a:r>
            <a:r>
              <a:rPr lang="en-US" dirty="0" err="1"/>
              <a:t>proaneferi</a:t>
            </a:r>
            <a:r>
              <a:rPr lang="en-US" dirty="0"/>
              <a:t> </a:t>
            </a:r>
            <a:r>
              <a:rPr lang="en-US" dirty="0" err="1"/>
              <a:t>kanontas</a:t>
            </a:r>
            <a:r>
              <a:rPr lang="en-US" dirty="0"/>
              <a:t> observation ton </a:t>
            </a:r>
            <a:r>
              <a:rPr lang="en-US" dirty="0" err="1"/>
              <a:t>epitiximenwn</a:t>
            </a:r>
            <a:r>
              <a:rPr lang="en-US" dirty="0"/>
              <a:t> </a:t>
            </a:r>
            <a:r>
              <a:rPr lang="en-US" dirty="0" err="1"/>
              <a:t>paixnidiwn</a:t>
            </a:r>
            <a:r>
              <a:rPr lang="en-US" dirty="0"/>
              <a:t> kai </a:t>
            </a:r>
            <a:r>
              <a:rPr lang="en-US" dirty="0" err="1"/>
              <a:t>mixanismwn</a:t>
            </a:r>
            <a:r>
              <a:rPr lang="en-US" dirty="0"/>
              <a:t> </a:t>
            </a:r>
            <a:r>
              <a:rPr lang="en-US" dirty="0" err="1"/>
              <a:t>mporoume</a:t>
            </a:r>
            <a:r>
              <a:rPr lang="en-US" dirty="0"/>
              <a:t> </a:t>
            </a:r>
            <a:r>
              <a:rPr lang="en-US" dirty="0" err="1"/>
              <a:t>na</a:t>
            </a:r>
            <a:r>
              <a:rPr lang="en-US" dirty="0"/>
              <a:t> </a:t>
            </a:r>
            <a:r>
              <a:rPr lang="en-US" dirty="0" err="1"/>
              <a:t>ftiaksoume</a:t>
            </a:r>
            <a:r>
              <a:rPr lang="en-US" dirty="0"/>
              <a:t> dika mas </a:t>
            </a:r>
            <a:r>
              <a:rPr lang="en-US" dirty="0" err="1"/>
              <a:t>paraplisia</a:t>
            </a:r>
            <a:r>
              <a:rPr lang="en-US" dirty="0"/>
              <a:t> I </a:t>
            </a:r>
            <a:r>
              <a:rPr lang="en-US" dirty="0" err="1"/>
              <a:t>akoma</a:t>
            </a:r>
            <a:r>
              <a:rPr lang="en-US" dirty="0"/>
              <a:t> </a:t>
            </a:r>
            <a:r>
              <a:rPr lang="en-US" dirty="0" err="1"/>
              <a:t>na</a:t>
            </a:r>
            <a:r>
              <a:rPr lang="en-US" dirty="0"/>
              <a:t> </a:t>
            </a:r>
            <a:r>
              <a:rPr lang="en-US" dirty="0" err="1"/>
              <a:t>proboume</a:t>
            </a:r>
            <a:r>
              <a:rPr lang="en-US" dirty="0"/>
              <a:t> se </a:t>
            </a:r>
            <a:r>
              <a:rPr lang="en-US" dirty="0" err="1"/>
              <a:t>kainotomies</a:t>
            </a:r>
            <a:r>
              <a:rPr lang="en-US" dirty="0"/>
              <a:t> </a:t>
            </a:r>
            <a:r>
              <a:rPr lang="en-US" dirty="0" err="1"/>
              <a:t>akolouthonas</a:t>
            </a:r>
            <a:r>
              <a:rPr lang="en-US" dirty="0"/>
              <a:t> </a:t>
            </a:r>
            <a:r>
              <a:rPr lang="en-US" dirty="0" err="1"/>
              <a:t>dokimses</a:t>
            </a:r>
            <a:r>
              <a:rPr lang="en-US" dirty="0"/>
              <a:t> meso </a:t>
            </a:r>
            <a:r>
              <a:rPr lang="en-US" dirty="0" err="1"/>
              <a:t>xrisis</a:t>
            </a:r>
            <a:r>
              <a:rPr lang="en-US" dirty="0"/>
              <a:t> product reverse engineering</a:t>
            </a:r>
          </a:p>
          <a:p>
            <a:r>
              <a:rPr lang="en-US" dirty="0" err="1"/>
              <a:t>Diladi</a:t>
            </a:r>
            <a:r>
              <a:rPr lang="en-US" dirty="0"/>
              <a:t> </a:t>
            </a:r>
            <a:r>
              <a:rPr lang="en-US" dirty="0" err="1"/>
              <a:t>blepoume</a:t>
            </a:r>
            <a:r>
              <a:rPr lang="en-US" dirty="0"/>
              <a:t> </a:t>
            </a:r>
            <a:r>
              <a:rPr lang="en-US" dirty="0" err="1"/>
              <a:t>ti</a:t>
            </a:r>
            <a:r>
              <a:rPr lang="en-US" dirty="0"/>
              <a:t> </a:t>
            </a:r>
            <a:r>
              <a:rPr lang="en-US" dirty="0" err="1"/>
              <a:t>exi</a:t>
            </a:r>
            <a:r>
              <a:rPr lang="en-US" dirty="0"/>
              <a:t> </a:t>
            </a:r>
            <a:r>
              <a:rPr lang="en-US" dirty="0" err="1"/>
              <a:t>ena</a:t>
            </a:r>
            <a:r>
              <a:rPr lang="en-US" dirty="0"/>
              <a:t> </a:t>
            </a:r>
            <a:r>
              <a:rPr lang="en-US" dirty="0" err="1"/>
              <a:t>proion</a:t>
            </a:r>
            <a:r>
              <a:rPr lang="en-US" dirty="0"/>
              <a:t> kai to </a:t>
            </a:r>
            <a:r>
              <a:rPr lang="en-US" dirty="0" err="1"/>
              <a:t>spame</a:t>
            </a:r>
            <a:r>
              <a:rPr lang="en-US" dirty="0"/>
              <a:t> se </a:t>
            </a:r>
            <a:r>
              <a:rPr lang="en-US" dirty="0" err="1"/>
              <a:t>kommatia</a:t>
            </a:r>
            <a:r>
              <a:rPr lang="en-US" dirty="0"/>
              <a:t> </a:t>
            </a:r>
            <a:r>
              <a:rPr lang="en-US" dirty="0" err="1"/>
              <a:t>prospathontas</a:t>
            </a:r>
            <a:r>
              <a:rPr lang="en-US" dirty="0"/>
              <a:t> </a:t>
            </a:r>
            <a:r>
              <a:rPr lang="en-US" dirty="0" err="1"/>
              <a:t>na</a:t>
            </a:r>
            <a:r>
              <a:rPr lang="en-US" dirty="0"/>
              <a:t> </a:t>
            </a:r>
            <a:r>
              <a:rPr lang="en-US" dirty="0" err="1"/>
              <a:t>katalaboume</a:t>
            </a:r>
            <a:r>
              <a:rPr lang="en-US" dirty="0"/>
              <a:t> </a:t>
            </a:r>
            <a:r>
              <a:rPr lang="en-US" dirty="0" err="1"/>
              <a:t>pws</a:t>
            </a:r>
            <a:r>
              <a:rPr lang="en-US" dirty="0"/>
              <a:t> </a:t>
            </a:r>
            <a:r>
              <a:rPr lang="en-US" dirty="0" err="1"/>
              <a:t>litourgoun</a:t>
            </a:r>
            <a:r>
              <a:rPr lang="en-US" dirty="0"/>
              <a:t> kai </a:t>
            </a:r>
            <a:r>
              <a:rPr lang="en-US" dirty="0" err="1"/>
              <a:t>giati</a:t>
            </a:r>
            <a:r>
              <a:rPr lang="en-US" dirty="0"/>
              <a:t> </a:t>
            </a:r>
            <a:r>
              <a:rPr lang="en-US" dirty="0" err="1"/>
              <a:t>egine</a:t>
            </a:r>
            <a:r>
              <a:rPr lang="en-US" dirty="0"/>
              <a:t> </a:t>
            </a:r>
            <a:r>
              <a:rPr lang="en-US" dirty="0" err="1"/>
              <a:t>epitiximeno</a:t>
            </a:r>
            <a:r>
              <a:rPr lang="en-US" dirty="0"/>
              <a:t> pia </a:t>
            </a:r>
            <a:r>
              <a:rPr lang="en-US" dirty="0" err="1"/>
              <a:t>ine</a:t>
            </a:r>
            <a:r>
              <a:rPr lang="en-US" dirty="0"/>
              <a:t> I formula? … ola </a:t>
            </a:r>
            <a:r>
              <a:rPr lang="en-US" dirty="0" err="1"/>
              <a:t>exoun</a:t>
            </a:r>
            <a:r>
              <a:rPr lang="en-US" dirty="0"/>
              <a:t> tin formula </a:t>
            </a:r>
            <a:r>
              <a:rPr lang="en-US" dirty="0" err="1"/>
              <a:t>tous</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32</a:t>
            </a:fld>
            <a:endParaRPr lang="en-US"/>
          </a:p>
        </p:txBody>
      </p:sp>
    </p:spTree>
    <p:extLst>
      <p:ext uri="{BB962C8B-B14F-4D97-AF65-F5344CB8AC3E}">
        <p14:creationId xmlns:p14="http://schemas.microsoft.com/office/powerpoint/2010/main" val="19688847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Apo </a:t>
            </a:r>
            <a:r>
              <a:rPr lang="en-US" strike="sngStrike" dirty="0" err="1"/>
              <a:t>edw</a:t>
            </a:r>
            <a:r>
              <a:rPr lang="en-US" strike="sngStrike" dirty="0"/>
              <a:t> pes to project sou </a:t>
            </a:r>
            <a:r>
              <a:rPr lang="en-US" strike="sngStrike" dirty="0" err="1"/>
              <a:t>ti</a:t>
            </a:r>
            <a:r>
              <a:rPr lang="en-US" strike="sngStrike" dirty="0"/>
              <a:t> </a:t>
            </a:r>
            <a:r>
              <a:rPr lang="en-US" strike="sngStrike" dirty="0" err="1"/>
              <a:t>ekanes</a:t>
            </a:r>
            <a:r>
              <a:rPr lang="en-US" strike="sngStrike" dirty="0"/>
              <a:t> se steps </a:t>
            </a:r>
            <a:r>
              <a:rPr lang="en-US" strike="sngStrike" dirty="0" err="1"/>
              <a:t>alla</a:t>
            </a:r>
            <a:r>
              <a:rPr lang="en-US" strike="sngStrike" dirty="0"/>
              <a:t> </a:t>
            </a:r>
            <a:r>
              <a:rPr lang="en-US" strike="sngStrike" dirty="0" err="1"/>
              <a:t>perigrafika</a:t>
            </a:r>
            <a:r>
              <a:rPr lang="en-US" strike="sngStrike" dirty="0"/>
              <a:t> </a:t>
            </a:r>
            <a:r>
              <a:rPr lang="en-US" strike="sngStrike" dirty="0" err="1"/>
              <a:t>oxi</a:t>
            </a:r>
            <a:r>
              <a:rPr lang="en-US" strike="sngStrike" dirty="0"/>
              <a:t> ta steps ta </a:t>
            </a:r>
            <a:r>
              <a:rPr lang="en-US" strike="sngStrike" dirty="0" err="1"/>
              <a:t>idia</a:t>
            </a:r>
            <a:r>
              <a:rPr lang="en-US" strike="sngStrike" dirty="0"/>
              <a:t> kai to conclusion </a:t>
            </a:r>
            <a:r>
              <a:rPr lang="en-US" strike="sngStrike" dirty="0" err="1"/>
              <a:t>sindeiaseto</a:t>
            </a:r>
            <a:r>
              <a:rPr lang="en-US" strike="sngStrike" dirty="0"/>
              <a:t> </a:t>
            </a:r>
            <a:r>
              <a:rPr lang="en-US" strike="sngStrike" dirty="0" err="1"/>
              <a:t>edw</a:t>
            </a:r>
            <a:r>
              <a:rPr lang="en-US" strike="sngStrike" dirty="0"/>
              <a:t> kai bale video pes </a:t>
            </a:r>
            <a:r>
              <a:rPr lang="en-US" strike="sngStrike" dirty="0" err="1"/>
              <a:t>pws</a:t>
            </a:r>
            <a:r>
              <a:rPr lang="en-US" strike="sngStrike" dirty="0"/>
              <a:t> auto </a:t>
            </a:r>
            <a:r>
              <a:rPr lang="en-US" strike="sngStrike" dirty="0" err="1"/>
              <a:t>epirasi</a:t>
            </a:r>
            <a:r>
              <a:rPr lang="en-US" strike="sngStrike" dirty="0"/>
              <a:t> marketing </a:t>
            </a:r>
            <a:r>
              <a:rPr lang="en-US" strike="sngStrike" dirty="0" err="1"/>
              <a:t>etc</a:t>
            </a:r>
            <a:endParaRPr lang="en-US" strike="sngStrike" dirty="0"/>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4015560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a:p>
            <a:endParaRPr lang="en-US" dirty="0"/>
          </a:p>
          <a:p>
            <a:r>
              <a:rPr lang="en-US" dirty="0" err="1"/>
              <a:t>Otan</a:t>
            </a:r>
            <a:r>
              <a:rPr lang="en-US" dirty="0"/>
              <a:t> </a:t>
            </a:r>
            <a:r>
              <a:rPr lang="en-US" dirty="0" err="1"/>
              <a:t>anaferomaste</a:t>
            </a:r>
            <a:r>
              <a:rPr lang="en-US" dirty="0"/>
              <a:t> se multiplayer system I </a:t>
            </a:r>
            <a:r>
              <a:rPr lang="en-US" dirty="0" err="1"/>
              <a:t>arxitektoniki</a:t>
            </a:r>
            <a:r>
              <a:rPr lang="en-US" dirty="0"/>
              <a:t> </a:t>
            </a:r>
            <a:r>
              <a:rPr lang="en-US" dirty="0" err="1"/>
              <a:t>diaferi</a:t>
            </a:r>
            <a:r>
              <a:rPr lang="en-US" dirty="0"/>
              <a:t> </a:t>
            </a:r>
            <a:r>
              <a:rPr lang="en-US" dirty="0" err="1"/>
              <a:t>programmatismou</a:t>
            </a:r>
            <a:r>
              <a:rPr lang="en-US" dirty="0"/>
              <a:t> </a:t>
            </a:r>
            <a:r>
              <a:rPr lang="en-US" dirty="0" err="1"/>
              <a:t>ine</a:t>
            </a:r>
            <a:r>
              <a:rPr lang="en-US" dirty="0"/>
              <a:t> </a:t>
            </a:r>
            <a:r>
              <a:rPr lang="en-US" dirty="0" err="1"/>
              <a:t>ligo</a:t>
            </a:r>
            <a:r>
              <a:rPr lang="en-US" dirty="0"/>
              <a:t> </a:t>
            </a:r>
            <a:r>
              <a:rPr lang="en-US" dirty="0" err="1"/>
              <a:t>pio</a:t>
            </a:r>
            <a:r>
              <a:rPr lang="en-US" dirty="0"/>
              <a:t> restricted </a:t>
            </a:r>
            <a:r>
              <a:rPr lang="en-US" dirty="0" err="1"/>
              <a:t>diladi</a:t>
            </a:r>
            <a:r>
              <a:rPr lang="en-US" dirty="0"/>
              <a:t> </a:t>
            </a:r>
            <a:r>
              <a:rPr lang="en-US" dirty="0" err="1"/>
              <a:t>tha</a:t>
            </a:r>
            <a:r>
              <a:rPr lang="en-US" dirty="0"/>
              <a:t> </a:t>
            </a:r>
            <a:r>
              <a:rPr lang="en-US" dirty="0" err="1"/>
              <a:t>prepei</a:t>
            </a:r>
            <a:r>
              <a:rPr lang="en-US" dirty="0"/>
              <a:t> </a:t>
            </a:r>
            <a:r>
              <a:rPr lang="en-US" dirty="0" err="1"/>
              <a:t>na</a:t>
            </a:r>
            <a:r>
              <a:rPr lang="en-US" dirty="0"/>
              <a:t> </a:t>
            </a:r>
            <a:r>
              <a:rPr lang="en-US" dirty="0" err="1"/>
              <a:t>akolouthithoun</a:t>
            </a:r>
            <a:r>
              <a:rPr lang="en-US" dirty="0"/>
              <a:t> </a:t>
            </a:r>
            <a:r>
              <a:rPr lang="en-US" dirty="0" err="1"/>
              <a:t>austira</a:t>
            </a:r>
            <a:r>
              <a:rPr lang="en-US" dirty="0"/>
              <a:t> </a:t>
            </a:r>
            <a:r>
              <a:rPr lang="en-US" dirty="0" err="1"/>
              <a:t>kapoia</a:t>
            </a:r>
            <a:r>
              <a:rPr lang="en-US" dirty="0"/>
              <a:t> bimata “hard coded” </a:t>
            </a:r>
            <a:r>
              <a:rPr lang="en-US" dirty="0" err="1"/>
              <a:t>opws</a:t>
            </a:r>
            <a:r>
              <a:rPr lang="en-US" dirty="0"/>
              <a:t> to/kai </a:t>
            </a:r>
            <a:r>
              <a:rPr lang="en-US" dirty="0" err="1"/>
              <a:t>exi</a:t>
            </a:r>
            <a:r>
              <a:rPr lang="en-US" dirty="0"/>
              <a:t> </a:t>
            </a:r>
            <a:r>
              <a:rPr lang="en-US" dirty="0" err="1"/>
              <a:t>ftiaxti</a:t>
            </a:r>
            <a:r>
              <a:rPr lang="en-US" dirty="0"/>
              <a:t> apo to </a:t>
            </a:r>
            <a:r>
              <a:rPr lang="en-US" dirty="0" err="1"/>
              <a:t>analogo</a:t>
            </a:r>
            <a:r>
              <a:rPr lang="en-US" dirty="0"/>
              <a:t> framework/game Engine </a:t>
            </a:r>
            <a:r>
              <a:rPr lang="en-US" dirty="0" err="1"/>
              <a:t>pu</a:t>
            </a:r>
            <a:r>
              <a:rPr lang="en-US" dirty="0"/>
              <a:t> </a:t>
            </a:r>
            <a:r>
              <a:rPr lang="en-US" dirty="0" err="1"/>
              <a:t>programmatizoume</a:t>
            </a:r>
            <a:r>
              <a:rPr lang="en-US" dirty="0"/>
              <a:t> se auto </a:t>
            </a:r>
            <a:r>
              <a:rPr lang="en-US" dirty="0" err="1"/>
              <a:t>osoi</a:t>
            </a:r>
            <a:r>
              <a:rPr lang="en-US" dirty="0"/>
              <a:t> </a:t>
            </a:r>
            <a:r>
              <a:rPr lang="en-US" dirty="0" err="1"/>
              <a:t>exoume</a:t>
            </a:r>
            <a:r>
              <a:rPr lang="en-US" dirty="0"/>
              <a:t> </a:t>
            </a:r>
            <a:r>
              <a:rPr lang="en-US" dirty="0" err="1"/>
              <a:t>asxolithoi</a:t>
            </a:r>
            <a:r>
              <a:rPr lang="en-US" dirty="0"/>
              <a:t> me web development </a:t>
            </a:r>
            <a:r>
              <a:rPr lang="en-US" dirty="0" err="1"/>
              <a:t>gnwrizoume</a:t>
            </a:r>
            <a:r>
              <a:rPr lang="en-US" dirty="0"/>
              <a:t> tin diafora raw php, java web coding vs Laravel, Spring way of code format architecture.</a:t>
            </a:r>
          </a:p>
          <a:p>
            <a:r>
              <a:rPr lang="en-US" dirty="0" err="1"/>
              <a:t>Isagoume</a:t>
            </a:r>
            <a:r>
              <a:rPr lang="en-US" dirty="0"/>
              <a:t> </a:t>
            </a:r>
            <a:r>
              <a:rPr lang="en-US" dirty="0" err="1"/>
              <a:t>ennoies</a:t>
            </a:r>
            <a:r>
              <a:rPr lang="en-US" dirty="0"/>
              <a:t> </a:t>
            </a:r>
            <a:r>
              <a:rPr lang="en-US" dirty="0" err="1"/>
              <a:t>opws</a:t>
            </a:r>
            <a:r>
              <a:rPr lang="en-US" dirty="0"/>
              <a:t> Client-Server </a:t>
            </a:r>
            <a:r>
              <a:rPr lang="en-US" dirty="0" err="1"/>
              <a:t>epikoinwnia</a:t>
            </a:r>
            <a:r>
              <a:rPr lang="en-US" dirty="0"/>
              <a:t> kai Remote Call Procedures (RPC) </a:t>
            </a:r>
            <a:r>
              <a:rPr lang="en-US" dirty="0" err="1"/>
              <a:t>metaksi</a:t>
            </a:r>
            <a:r>
              <a:rPr lang="en-US" dirty="0"/>
              <a:t> ton joined hosts kai authorities</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34</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Parakatw</a:t>
            </a:r>
            <a:r>
              <a:rPr lang="en-US" dirty="0"/>
              <a:t> </a:t>
            </a:r>
            <a:r>
              <a:rPr lang="en-US" dirty="0" err="1"/>
              <a:t>blepume</a:t>
            </a:r>
            <a:r>
              <a:rPr lang="en-US" dirty="0"/>
              <a:t> </a:t>
            </a:r>
            <a:r>
              <a:rPr lang="en-US" dirty="0" err="1"/>
              <a:t>ena</a:t>
            </a:r>
            <a:r>
              <a:rPr lang="en-US" dirty="0"/>
              <a:t> high level design se business process </a:t>
            </a:r>
            <a:r>
              <a:rPr lang="en-US" dirty="0" err="1"/>
              <a:t>epipedo</a:t>
            </a:r>
            <a:r>
              <a:rPr lang="en-US" dirty="0"/>
              <a:t> </a:t>
            </a:r>
            <a:r>
              <a:rPr lang="en-US" dirty="0" err="1"/>
              <a:t>sto</a:t>
            </a:r>
            <a:r>
              <a:rPr lang="en-US" dirty="0"/>
              <a:t> BPMN </a:t>
            </a:r>
            <a:r>
              <a:rPr lang="en-US" dirty="0" err="1"/>
              <a:t>diagramma</a:t>
            </a:r>
            <a:endParaRPr lang="en-US" dirty="0"/>
          </a:p>
          <a:p>
            <a:r>
              <a:rPr lang="en-US" dirty="0" err="1"/>
              <a:t>Diladi</a:t>
            </a:r>
            <a:r>
              <a:rPr lang="en-US" dirty="0"/>
              <a:t> ta process </a:t>
            </a:r>
            <a:r>
              <a:rPr lang="en-US" dirty="0" err="1"/>
              <a:t>metaksi</a:t>
            </a:r>
            <a:r>
              <a:rPr lang="en-US" dirty="0"/>
              <a:t> Business Logic Model se Server kai client </a:t>
            </a:r>
            <a:r>
              <a:rPr lang="en-US" dirty="0" err="1"/>
              <a:t>epikoinwnia</a:t>
            </a:r>
            <a:r>
              <a:rPr lang="en-US" dirty="0"/>
              <a:t> meso </a:t>
            </a:r>
            <a:r>
              <a:rPr lang="en-US" dirty="0" err="1"/>
              <a:t>Authory</a:t>
            </a:r>
            <a:r>
              <a:rPr lang="en-US" dirty="0"/>
              <a:t> kai Remote call procedures (RPC)</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35</a:t>
            </a:fld>
            <a:endParaRPr lang="en-US"/>
          </a:p>
        </p:txBody>
      </p:sp>
    </p:spTree>
    <p:extLst>
      <p:ext uri="{BB962C8B-B14F-4D97-AF65-F5344CB8AC3E}">
        <p14:creationId xmlns:p14="http://schemas.microsoft.com/office/powerpoint/2010/main" val="36781458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VoIP module </a:t>
            </a:r>
            <a:r>
              <a:rPr lang="en-US" dirty="0" err="1"/>
              <a:t>pu</a:t>
            </a:r>
            <a:r>
              <a:rPr lang="en-US" dirty="0"/>
              <a:t> </a:t>
            </a:r>
            <a:r>
              <a:rPr lang="en-US" dirty="0" err="1"/>
              <a:t>ine</a:t>
            </a:r>
            <a:r>
              <a:rPr lang="en-US" dirty="0"/>
              <a:t> </a:t>
            </a:r>
            <a:r>
              <a:rPr lang="en-US" dirty="0" err="1"/>
              <a:t>ena</a:t>
            </a:r>
            <a:r>
              <a:rPr lang="en-US" dirty="0"/>
              <a:t> </a:t>
            </a:r>
            <a:r>
              <a:rPr lang="en-US" dirty="0" err="1"/>
              <a:t>kommati</a:t>
            </a:r>
            <a:r>
              <a:rPr lang="en-US" dirty="0"/>
              <a:t> </a:t>
            </a:r>
            <a:r>
              <a:rPr lang="en-US" dirty="0" err="1"/>
              <a:t>tou</a:t>
            </a:r>
            <a:r>
              <a:rPr lang="en-US" dirty="0"/>
              <a:t> </a:t>
            </a:r>
            <a:r>
              <a:rPr lang="en-US" dirty="0" err="1"/>
              <a:t>systimatos</a:t>
            </a:r>
            <a:r>
              <a:rPr lang="en-US" dirty="0"/>
              <a:t> </a:t>
            </a:r>
            <a:r>
              <a:rPr lang="en-US" dirty="0" err="1"/>
              <a:t>exi</a:t>
            </a:r>
            <a:r>
              <a:rPr lang="en-US" dirty="0"/>
              <a:t> to </a:t>
            </a:r>
            <a:r>
              <a:rPr lang="en-US" dirty="0" err="1"/>
              <a:t>eksis</a:t>
            </a:r>
            <a:r>
              <a:rPr lang="en-US" dirty="0"/>
              <a:t> flowchart </a:t>
            </a:r>
            <a:r>
              <a:rPr lang="en-US" dirty="0" err="1"/>
              <a:t>litourgias</a:t>
            </a:r>
            <a:r>
              <a:rPr lang="en-US" dirty="0"/>
              <a:t> </a:t>
            </a:r>
            <a:r>
              <a:rPr lang="en-US" dirty="0" err="1"/>
              <a:t>gia</a:t>
            </a:r>
            <a:r>
              <a:rPr lang="en-US" dirty="0"/>
              <a:t> enan </a:t>
            </a:r>
            <a:r>
              <a:rPr lang="en-US" dirty="0" err="1"/>
              <a:t>xrhsth</a:t>
            </a:r>
            <a:r>
              <a:rPr lang="en-US" dirty="0"/>
              <a:t>.</a:t>
            </a:r>
          </a:p>
          <a:p>
            <a:endParaRPr lang="en-US" dirty="0"/>
          </a:p>
          <a:p>
            <a:r>
              <a:rPr lang="en-US" dirty="0" err="1"/>
              <a:t>Sto</a:t>
            </a:r>
            <a:r>
              <a:rPr lang="en-US" dirty="0"/>
              <a:t> </a:t>
            </a:r>
            <a:r>
              <a:rPr lang="en-US" dirty="0" err="1"/>
              <a:t>diagramma</a:t>
            </a:r>
            <a:r>
              <a:rPr lang="en-US" dirty="0"/>
              <a:t> </a:t>
            </a:r>
            <a:r>
              <a:rPr lang="en-US" dirty="0" err="1"/>
              <a:t>episis</a:t>
            </a:r>
            <a:r>
              <a:rPr lang="en-US" dirty="0"/>
              <a:t> iparxoun kai </a:t>
            </a:r>
            <a:r>
              <a:rPr lang="en-US" dirty="0" err="1"/>
              <a:t>alla</a:t>
            </a:r>
            <a:r>
              <a:rPr lang="en-US" dirty="0"/>
              <a:t> </a:t>
            </a:r>
            <a:r>
              <a:rPr lang="en-US" dirty="0" err="1"/>
              <a:t>iposistimata</a:t>
            </a:r>
            <a:r>
              <a:rPr lang="en-US" dirty="0"/>
              <a:t> apo </a:t>
            </a:r>
            <a:r>
              <a:rPr lang="en-US" dirty="0" err="1"/>
              <a:t>pisw</a:t>
            </a:r>
            <a:r>
              <a:rPr lang="en-US" dirty="0"/>
              <a:t> </a:t>
            </a:r>
            <a:r>
              <a:rPr lang="en-US" dirty="0" err="1"/>
              <a:t>pu</a:t>
            </a:r>
            <a:r>
              <a:rPr lang="en-US" dirty="0"/>
              <a:t> </a:t>
            </a:r>
            <a:r>
              <a:rPr lang="en-US" dirty="0" err="1"/>
              <a:t>trexoun</a:t>
            </a:r>
            <a:r>
              <a:rPr lang="en-US" dirty="0"/>
              <a:t> </a:t>
            </a:r>
            <a:r>
              <a:rPr lang="en-US" dirty="0" err="1"/>
              <a:t>dioti</a:t>
            </a:r>
            <a:r>
              <a:rPr lang="en-US" dirty="0"/>
              <a:t> den </a:t>
            </a:r>
            <a:r>
              <a:rPr lang="en-US" dirty="0" err="1"/>
              <a:t>mpori</a:t>
            </a:r>
            <a:r>
              <a:rPr lang="en-US" dirty="0"/>
              <a:t> </a:t>
            </a:r>
            <a:r>
              <a:rPr lang="en-US" dirty="0" err="1"/>
              <a:t>kati</a:t>
            </a:r>
            <a:r>
              <a:rPr lang="en-US" dirty="0"/>
              <a:t> mono </a:t>
            </a:r>
            <a:r>
              <a:rPr lang="en-US" dirty="0" err="1"/>
              <a:t>tou</a:t>
            </a:r>
            <a:r>
              <a:rPr lang="en-US" dirty="0"/>
              <a:t> </a:t>
            </a:r>
            <a:r>
              <a:rPr lang="en-US" dirty="0" err="1"/>
              <a:t>na</a:t>
            </a:r>
            <a:r>
              <a:rPr lang="en-US" dirty="0"/>
              <a:t> </a:t>
            </a:r>
            <a:r>
              <a:rPr lang="en-US" dirty="0" err="1"/>
              <a:t>litourgisi</a:t>
            </a:r>
            <a:r>
              <a:rPr lang="en-US" dirty="0"/>
              <a:t> </a:t>
            </a:r>
            <a:r>
              <a:rPr lang="en-US" dirty="0" err="1"/>
              <a:t>opws</a:t>
            </a:r>
            <a:r>
              <a:rPr lang="en-US" dirty="0"/>
              <a:t> to join to server …. H to </a:t>
            </a:r>
            <a:r>
              <a:rPr lang="en-US" dirty="0" err="1"/>
              <a:t>sistima</a:t>
            </a:r>
            <a:r>
              <a:rPr lang="en-US" dirty="0"/>
              <a:t> pickup ola </a:t>
            </a:r>
            <a:r>
              <a:rPr lang="en-US" dirty="0" err="1"/>
              <a:t>auta</a:t>
            </a:r>
            <a:r>
              <a:rPr lang="en-US" dirty="0"/>
              <a:t> se multiplayer </a:t>
            </a:r>
            <a:r>
              <a:rPr lang="en-US" dirty="0" err="1"/>
              <a:t>arxitektoniki</a:t>
            </a:r>
            <a:endParaRPr lang="en-US" dirty="0"/>
          </a:p>
          <a:p>
            <a:endParaRPr lang="en-US" dirty="0"/>
          </a:p>
          <a:p>
            <a:r>
              <a:rPr lang="en-US" dirty="0"/>
              <a:t>((</a:t>
            </a:r>
            <a:r>
              <a:rPr lang="en-US" dirty="0" err="1"/>
              <a:t>eksigis</a:t>
            </a:r>
            <a:r>
              <a:rPr lang="en-US" dirty="0"/>
              <a:t> </a:t>
            </a:r>
            <a:r>
              <a:rPr lang="en-US" dirty="0" err="1"/>
              <a:t>sta</a:t>
            </a:r>
            <a:r>
              <a:rPr lang="en-US" dirty="0"/>
              <a:t> grigora </a:t>
            </a:r>
            <a:r>
              <a:rPr lang="en-US" dirty="0" err="1"/>
              <a:t>ti</a:t>
            </a:r>
            <a:r>
              <a:rPr lang="en-US" dirty="0"/>
              <a:t> </a:t>
            </a:r>
            <a:r>
              <a:rPr lang="en-US" dirty="0" err="1"/>
              <a:t>blepis</a:t>
            </a:r>
            <a:r>
              <a:rPr lang="en-US" dirty="0"/>
              <a:t> </a:t>
            </a:r>
            <a:r>
              <a:rPr lang="en-US" dirty="0" err="1"/>
              <a:t>sto</a:t>
            </a:r>
            <a:r>
              <a:rPr lang="en-US" dirty="0"/>
              <a:t> </a:t>
            </a:r>
            <a:r>
              <a:rPr lang="en-US" dirty="0" err="1"/>
              <a:t>diagramma</a:t>
            </a:r>
            <a:r>
              <a:rPr lang="en-US" dirty="0"/>
              <a:t>) to fork kai join </a:t>
            </a:r>
            <a:r>
              <a:rPr lang="en-US" dirty="0" err="1"/>
              <a:t>metaksi</a:t>
            </a:r>
            <a:r>
              <a:rPr lang="en-US" dirty="0"/>
              <a:t> key pes </a:t>
            </a:r>
            <a:r>
              <a:rPr lang="en-US" dirty="0" err="1"/>
              <a:t>diladi</a:t>
            </a:r>
            <a:r>
              <a:rPr lang="en-US" dirty="0"/>
              <a:t> same </a:t>
            </a:r>
            <a:r>
              <a:rPr lang="en-US" dirty="0" err="1"/>
              <a:t>aksion</a:t>
            </a:r>
            <a:r>
              <a:rPr lang="en-US" dirty="0"/>
              <a:t> split se same results)</a:t>
            </a:r>
          </a:p>
        </p:txBody>
      </p:sp>
      <p:sp>
        <p:nvSpPr>
          <p:cNvPr id="4" name="Slide Number Placeholder 3"/>
          <p:cNvSpPr>
            <a:spLocks noGrp="1"/>
          </p:cNvSpPr>
          <p:nvPr>
            <p:ph type="sldNum" sz="quarter" idx="5"/>
          </p:nvPr>
        </p:nvSpPr>
        <p:spPr/>
        <p:txBody>
          <a:bodyPr/>
          <a:lstStyle/>
          <a:p>
            <a:fld id="{910C69D4-DE42-414E-829A-8F378A406FFC}" type="slidenum">
              <a:rPr lang="en-US" smtClean="0"/>
              <a:t>36</a:t>
            </a:fld>
            <a:endParaRPr lang="en-US"/>
          </a:p>
        </p:txBody>
      </p:sp>
    </p:spTree>
    <p:extLst>
      <p:ext uri="{BB962C8B-B14F-4D97-AF65-F5344CB8AC3E}">
        <p14:creationId xmlns:p14="http://schemas.microsoft.com/office/powerpoint/2010/main" val="635416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Stin </a:t>
            </a:r>
            <a:r>
              <a:rPr lang="en-US" dirty="0" err="1"/>
              <a:t>paraktw</a:t>
            </a:r>
            <a:r>
              <a:rPr lang="en-US" dirty="0"/>
              <a:t> ikona </a:t>
            </a:r>
            <a:r>
              <a:rPr lang="en-US" dirty="0" err="1"/>
              <a:t>paratiroume</a:t>
            </a:r>
            <a:r>
              <a:rPr lang="en-US" dirty="0"/>
              <a:t> </a:t>
            </a:r>
            <a:r>
              <a:rPr lang="en-US" dirty="0" err="1"/>
              <a:t>pws</a:t>
            </a:r>
            <a:r>
              <a:rPr lang="en-US" dirty="0"/>
              <a:t> </a:t>
            </a:r>
            <a:r>
              <a:rPr lang="en-US" dirty="0" err="1"/>
              <a:t>tha</a:t>
            </a:r>
            <a:r>
              <a:rPr lang="en-US" dirty="0"/>
              <a:t> </a:t>
            </a:r>
            <a:r>
              <a:rPr lang="en-US" dirty="0" err="1"/>
              <a:t>itan</a:t>
            </a:r>
            <a:r>
              <a:rPr lang="en-US" dirty="0"/>
              <a:t> to </a:t>
            </a:r>
            <a:r>
              <a:rPr lang="en-US" dirty="0" err="1"/>
              <a:t>modelo</a:t>
            </a:r>
            <a:r>
              <a:rPr lang="en-US" dirty="0"/>
              <a:t> client-server </a:t>
            </a:r>
            <a:r>
              <a:rPr lang="en-US" dirty="0" err="1"/>
              <a:t>ite</a:t>
            </a:r>
            <a:r>
              <a:rPr lang="en-US" dirty="0"/>
              <a:t> host </a:t>
            </a:r>
            <a:r>
              <a:rPr lang="en-US" dirty="0" err="1"/>
              <a:t>ite</a:t>
            </a:r>
            <a:r>
              <a:rPr lang="en-US" dirty="0"/>
              <a:t> dedicated server</a:t>
            </a:r>
            <a:r>
              <a:rPr lang="el-GR" dirty="0"/>
              <a:t> </a:t>
            </a:r>
            <a:r>
              <a:rPr lang="en-US" dirty="0"/>
              <a:t>tis </a:t>
            </a:r>
            <a:r>
              <a:rPr lang="en-US" dirty="0" err="1"/>
              <a:t>proigoumenis</a:t>
            </a:r>
            <a:r>
              <a:rPr lang="en-US" dirty="0"/>
              <a:t> </a:t>
            </a:r>
            <a:r>
              <a:rPr lang="en-US" dirty="0" err="1"/>
              <a:t>ilopoisis</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37</a:t>
            </a:fld>
            <a:endParaRPr lang="en-US"/>
          </a:p>
        </p:txBody>
      </p:sp>
    </p:spTree>
    <p:extLst>
      <p:ext uri="{BB962C8B-B14F-4D97-AF65-F5344CB8AC3E}">
        <p14:creationId xmlns:p14="http://schemas.microsoft.com/office/powerpoint/2010/main" val="16922386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Panw</a:t>
            </a:r>
            <a:r>
              <a:rPr lang="en-US" dirty="0"/>
              <a:t> apo ola</a:t>
            </a:r>
          </a:p>
        </p:txBody>
      </p:sp>
      <p:sp>
        <p:nvSpPr>
          <p:cNvPr id="4" name="Slide Number Placeholder 3"/>
          <p:cNvSpPr>
            <a:spLocks noGrp="1"/>
          </p:cNvSpPr>
          <p:nvPr>
            <p:ph type="sldNum" sz="quarter" idx="5"/>
          </p:nvPr>
        </p:nvSpPr>
        <p:spPr/>
        <p:txBody>
          <a:bodyPr/>
          <a:lstStyle/>
          <a:p>
            <a:fld id="{910C69D4-DE42-414E-829A-8F378A406FFC}" type="slidenum">
              <a:rPr lang="en-US" smtClean="0"/>
              <a:t>38</a:t>
            </a:fld>
            <a:endParaRPr lang="en-US"/>
          </a:p>
        </p:txBody>
      </p:sp>
    </p:spTree>
    <p:extLst>
      <p:ext uri="{BB962C8B-B14F-4D97-AF65-F5344CB8AC3E}">
        <p14:creationId xmlns:p14="http://schemas.microsoft.com/office/powerpoint/2010/main" val="29084122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Τα βήματα στην δημιουργία συστημάτων εικονικού κόσμου πριν από την διαδικασία έναρξης δόμησης </a:t>
            </a:r>
            <a:r>
              <a:rPr lang="en-US" sz="1800" dirty="0">
                <a:effectLst/>
                <a:latin typeface="Arial" panose="020B0604020202020204" pitchFamily="34" charset="0"/>
                <a:ea typeface="Calibri" panose="020F0502020204030204" pitchFamily="34" charset="0"/>
                <a:cs typeface="Arial" panose="020B0604020202020204" pitchFamily="34" charset="0"/>
              </a:rPr>
              <a:t>business model</a:t>
            </a:r>
            <a:r>
              <a:rPr lang="el-GR" sz="1800" dirty="0">
                <a:effectLst/>
                <a:latin typeface="Arial" panose="020B0604020202020204" pitchFamily="34" charset="0"/>
                <a:ea typeface="Calibri" panose="020F0502020204030204" pitchFamily="34" charset="0"/>
                <a:cs typeface="Arial" panose="020B0604020202020204" pitchFamily="34" charset="0"/>
              </a:rPr>
              <a:t> &amp; </a:t>
            </a:r>
            <a:r>
              <a:rPr lang="en-US" sz="1800" dirty="0">
                <a:effectLst/>
                <a:latin typeface="Arial" panose="020B0604020202020204" pitchFamily="34" charset="0"/>
                <a:ea typeface="Calibri" panose="020F0502020204030204" pitchFamily="34" charset="0"/>
                <a:cs typeface="Arial" panose="020B0604020202020204" pitchFamily="34" charset="0"/>
              </a:rPr>
              <a:t>logic</a:t>
            </a:r>
            <a:r>
              <a:rPr lang="el-GR" sz="1800" dirty="0">
                <a:effectLst/>
                <a:latin typeface="Arial" panose="020B0604020202020204" pitchFamily="34" charset="0"/>
                <a:ea typeface="Calibri" panose="020F0502020204030204" pitchFamily="34" charset="0"/>
                <a:cs typeface="Arial" panose="020B0604020202020204" pitchFamily="34" charset="0"/>
              </a:rPr>
              <a:t> είναι αλγοριθμικά προσεγμένα, τα εξής: </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Εύρεση και ικανοποίηση απαιτήσεων των </a:t>
            </a:r>
            <a:r>
              <a:rPr lang="en-US" sz="1800" dirty="0">
                <a:effectLst/>
                <a:latin typeface="Arial" panose="020B0604020202020204" pitchFamily="34" charset="0"/>
                <a:ea typeface="Calibri" panose="020F0502020204030204" pitchFamily="34" charset="0"/>
                <a:cs typeface="Arial" panose="020B0604020202020204" pitchFamily="34" charset="0"/>
              </a:rPr>
              <a:t>top trend</a:t>
            </a:r>
            <a:r>
              <a:rPr lang="el-GR"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a:effectLst/>
                <a:latin typeface="Arial" panose="020B0604020202020204" pitchFamily="34" charset="0"/>
                <a:ea typeface="Calibri" panose="020F0502020204030204" pitchFamily="34" charset="0"/>
                <a:cs typeface="Arial" panose="020B0604020202020204" pitchFamily="34" charset="0"/>
              </a:rPr>
              <a:t>Feature </a:t>
            </a:r>
            <a:r>
              <a:rPr lang="el-GR" sz="1800" dirty="0">
                <a:effectLst/>
                <a:latin typeface="Arial" panose="020B0604020202020204" pitchFamily="34" charset="0"/>
                <a:ea typeface="Calibri" panose="020F0502020204030204" pitchFamily="34" charset="0"/>
                <a:cs typeface="Arial" panose="020B0604020202020204" pitchFamily="34" charset="0"/>
              </a:rPr>
              <a:t>σύμφωνα με τα δημογραφικά αποτελέσματα αλλά  και τις δυνατότητες υλοποιήσεις τις από τις υπάρχουσες τεχνολογίες. Αυτό το βήμα είχε ως στόχο να αύξηση την ζήτηση και χρήση συστημάτων παιχνιδιού συγκεκριμένου τύπου. Καθώς στόχος μπορεί να μην είναι πάντοτε ο ρεαλισμός αλλά η διασκέδαση.</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Επιλογή εργαλείων/τεχνολογιών υλοποιήσεις των απαιτήσεων καθώς στο κόσμο του προγραμματισμού και </a:t>
            </a:r>
            <a:r>
              <a:rPr lang="en-US" sz="1800" dirty="0">
                <a:effectLst/>
                <a:latin typeface="Arial" panose="020B0604020202020204" pitchFamily="34" charset="0"/>
                <a:ea typeface="Calibri" panose="020F0502020204030204" pitchFamily="34" charset="0"/>
                <a:cs typeface="Arial" panose="020B0604020202020204" pitchFamily="34" charset="0"/>
              </a:rPr>
              <a:t>engineering</a:t>
            </a:r>
            <a:r>
              <a:rPr lang="el-GR" sz="1800" dirty="0">
                <a:effectLst/>
                <a:latin typeface="Arial" panose="020B0604020202020204" pitchFamily="34" charset="0"/>
                <a:ea typeface="Calibri" panose="020F0502020204030204" pitchFamily="34" charset="0"/>
                <a:cs typeface="Arial" panose="020B0604020202020204" pitchFamily="34" charset="0"/>
              </a:rPr>
              <a:t> τίποτα δεν είναι απόλυτο και πρέπει να λαμβάνονται αποφάσεις σχετικά με ποιο εργαλείο θα μας παρέχει επιθυμητά αποτελέσματα καθώς προσφέρει </a:t>
            </a:r>
            <a:r>
              <a:rPr lang="en-US" sz="1800" dirty="0">
                <a:effectLst/>
                <a:latin typeface="Arial" panose="020B0604020202020204" pitchFamily="34" charset="0"/>
                <a:ea typeface="Calibri" panose="020F0502020204030204" pitchFamily="34" charset="0"/>
                <a:cs typeface="Arial" panose="020B0604020202020204" pitchFamily="34" charset="0"/>
              </a:rPr>
              <a:t>top features</a:t>
            </a:r>
            <a:r>
              <a:rPr lang="el-GR" sz="1800" dirty="0">
                <a:effectLst/>
                <a:latin typeface="Arial" panose="020B0604020202020204" pitchFamily="34" charset="0"/>
                <a:ea typeface="Calibri" panose="020F0502020204030204" pitchFamily="34" charset="0"/>
                <a:cs typeface="Arial" panose="020B0604020202020204" pitchFamily="34" charset="0"/>
              </a:rPr>
              <a:t> και </a:t>
            </a:r>
            <a:r>
              <a:rPr lang="en-US" sz="1800" dirty="0">
                <a:effectLst/>
                <a:latin typeface="Arial" panose="020B0604020202020204" pitchFamily="34" charset="0"/>
                <a:ea typeface="Calibri" panose="020F0502020204030204" pitchFamily="34" charset="0"/>
                <a:cs typeface="Arial" panose="020B0604020202020204" pitchFamily="34" charset="0"/>
              </a:rPr>
              <a:t>streamlined workflow</a:t>
            </a:r>
            <a:r>
              <a:rPr lang="el-GR" sz="1800" dirty="0">
                <a:effectLst/>
                <a:latin typeface="Arial" panose="020B0604020202020204" pitchFamily="34" charset="0"/>
                <a:ea typeface="Calibri" panose="020F0502020204030204" pitchFamily="34" charset="0"/>
                <a:cs typeface="Arial" panose="020B0604020202020204" pitchFamily="34" charset="0"/>
              </a:rPr>
              <a:t> για την επίτευξη των αποτελεσμάτων.</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Επιλογή</a:t>
            </a:r>
            <a:r>
              <a:rPr lang="en-US" sz="1800" dirty="0">
                <a:effectLst/>
                <a:latin typeface="Arial" panose="020B0604020202020204" pitchFamily="34" charset="0"/>
                <a:ea typeface="Calibri" panose="020F0502020204030204" pitchFamily="34" charset="0"/>
                <a:cs typeface="Arial" panose="020B0604020202020204" pitchFamily="34" charset="0"/>
              </a:rPr>
              <a:t> Project Management &amp; software development methodologies (</a:t>
            </a:r>
            <a:r>
              <a:rPr lang="el-GR" sz="1800" dirty="0">
                <a:effectLst/>
                <a:latin typeface="Arial" panose="020B0604020202020204" pitchFamily="34" charset="0"/>
                <a:ea typeface="Calibri" panose="020F0502020204030204" pitchFamily="34" charset="0"/>
                <a:cs typeface="Arial" panose="020B0604020202020204" pitchFamily="34" charset="0"/>
              </a:rPr>
              <a:t>Πληθυντικό διότι</a:t>
            </a:r>
            <a:r>
              <a:rPr lang="en-US" sz="1800" dirty="0">
                <a:effectLst/>
                <a:latin typeface="Arial" panose="020B0604020202020204" pitchFamily="34" charset="0"/>
                <a:ea typeface="Calibri" panose="020F0502020204030204" pitchFamily="34" charset="0"/>
                <a:cs typeface="Arial" panose="020B0604020202020204" pitchFamily="34" charset="0"/>
              </a:rPr>
              <a:t> i.e., </a:t>
            </a:r>
            <a:r>
              <a:rPr lang="el-GR" sz="1800" dirty="0">
                <a:effectLst/>
                <a:latin typeface="Arial" panose="020B0604020202020204" pitchFamily="34" charset="0"/>
                <a:ea typeface="Calibri" panose="020F0502020204030204" pitchFamily="34" charset="0"/>
                <a:cs typeface="Arial" panose="020B0604020202020204" pitchFamily="34" charset="0"/>
              </a:rPr>
              <a:t>ή</a:t>
            </a:r>
            <a:r>
              <a:rPr lang="en-US" sz="1800" dirty="0">
                <a:effectLst/>
                <a:latin typeface="Arial" panose="020B0604020202020204" pitchFamily="34" charset="0"/>
                <a:ea typeface="Calibri" panose="020F0502020204030204" pitchFamily="34" charset="0"/>
                <a:cs typeface="Arial" panose="020B0604020202020204" pitchFamily="34" charset="0"/>
              </a:rPr>
              <a:t>/</a:t>
            </a:r>
            <a:r>
              <a:rPr lang="el-GR" sz="1800" dirty="0">
                <a:effectLst/>
                <a:latin typeface="Arial" panose="020B0604020202020204" pitchFamily="34" charset="0"/>
                <a:ea typeface="Calibri" panose="020F0502020204030204" pitchFamily="34" charset="0"/>
                <a:cs typeface="Arial" panose="020B0604020202020204" pitchFamily="34" charset="0"/>
              </a:rPr>
              <a:t>και</a:t>
            </a:r>
            <a:r>
              <a:rPr lang="en-US" sz="1800" dirty="0">
                <a:effectLst/>
                <a:latin typeface="Arial" panose="020B0604020202020204" pitchFamily="34" charset="0"/>
                <a:ea typeface="Calibri" panose="020F0502020204030204" pitchFamily="34" charset="0"/>
                <a:cs typeface="Arial" panose="020B0604020202020204" pitchFamily="34" charset="0"/>
              </a:rPr>
              <a:t> agile + DevOps)</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UML &amp; Class Design</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Level Blocking out/</a:t>
            </a:r>
            <a:r>
              <a:rPr lang="en-US" sz="1800" dirty="0" err="1">
                <a:effectLst/>
                <a:latin typeface="Arial" panose="020B0604020202020204" pitchFamily="34" charset="0"/>
                <a:ea typeface="Calibri" panose="020F0502020204030204" pitchFamily="34" charset="0"/>
                <a:cs typeface="Arial" panose="020B0604020202020204" pitchFamily="34" charset="0"/>
              </a:rPr>
              <a:t>whiteBoxing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Class implementation</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Testing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3D modeling, Animation &amp; material authoring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Finalize results</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Testing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Deploy</a:t>
            </a:r>
            <a:r>
              <a:rPr lang="el-GR" sz="1800" dirty="0">
                <a:effectLst/>
                <a:latin typeface="Arial" panose="020B0604020202020204" pitchFamily="34" charset="0"/>
                <a:ea typeface="Calibri" panose="020F0502020204030204" pitchFamily="34" charset="0"/>
                <a:cs typeface="Arial" panose="020B0604020202020204" pitchFamily="34" charset="0"/>
              </a:rPr>
              <a:t> &amp; </a:t>
            </a:r>
            <a:r>
              <a:rPr lang="en-US" sz="1800" dirty="0">
                <a:effectLst/>
                <a:latin typeface="Arial" panose="020B0604020202020204" pitchFamily="34" charset="0"/>
                <a:ea typeface="Calibri" panose="020F0502020204030204" pitchFamily="34" charset="0"/>
                <a:cs typeface="Arial" panose="020B0604020202020204" pitchFamily="34" charset="0"/>
              </a:rPr>
              <a:t>Production</a:t>
            </a:r>
            <a:r>
              <a:rPr lang="el-GR" sz="1800" dirty="0">
                <a:effectLst/>
                <a:latin typeface="Arial" panose="020B0604020202020204" pitchFamily="34" charset="0"/>
                <a:ea typeface="Calibri" panose="020F0502020204030204" pitchFamily="34" charset="0"/>
                <a:cs typeface="Arial" panose="020B0604020202020204" pitchFamily="34" charset="0"/>
              </a:rPr>
              <a:t> (</a:t>
            </a:r>
            <a:r>
              <a:rPr lang="el-GR" sz="1800" i="1" dirty="0">
                <a:effectLst/>
                <a:latin typeface="Arial" panose="020B0604020202020204" pitchFamily="34" charset="0"/>
                <a:ea typeface="Calibri" panose="020F0502020204030204" pitchFamily="34" charset="0"/>
                <a:cs typeface="Arial" panose="020B0604020202020204" pitchFamily="34" charset="0"/>
              </a:rPr>
              <a:t>ακολουθία </a:t>
            </a:r>
            <a:r>
              <a:rPr lang="en-US" sz="1800" i="1" dirty="0">
                <a:effectLst/>
                <a:latin typeface="Arial" panose="020B0604020202020204" pitchFamily="34" charset="0"/>
                <a:ea typeface="Calibri" panose="020F0502020204030204" pitchFamily="34" charset="0"/>
                <a:cs typeface="Arial" panose="020B0604020202020204" pitchFamily="34" charset="0"/>
              </a:rPr>
              <a:t>Guidelines</a:t>
            </a:r>
            <a:r>
              <a:rPr lang="el-GR" sz="1800" i="1" dirty="0">
                <a:effectLst/>
                <a:latin typeface="Arial" panose="020B0604020202020204" pitchFamily="34" charset="0"/>
                <a:ea typeface="Calibri" panose="020F0502020204030204" pitchFamily="34" charset="0"/>
                <a:cs typeface="Arial" panose="020B0604020202020204" pitchFamily="34" charset="0"/>
              </a:rPr>
              <a:t> για δημοσίευση στην εκάστοτε πλατφόρμα</a:t>
            </a:r>
            <a:r>
              <a:rPr lang="el-GR"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Support &amp; Q&amp;A</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Εν τέλη τα παραπάνω βήματα επικεντρώνονται σε έναν </a:t>
            </a:r>
            <a:r>
              <a:rPr lang="en-US" sz="1800" dirty="0">
                <a:effectLst/>
                <a:latin typeface="Arial" panose="020B0604020202020204" pitchFamily="34" charset="0"/>
                <a:ea typeface="Calibri" panose="020F0502020204030204" pitchFamily="34" charset="0"/>
                <a:cs typeface="Arial" panose="020B0604020202020204" pitchFamily="34" charset="0"/>
              </a:rPr>
              <a:t>fast paced marketing</a:t>
            </a:r>
            <a:r>
              <a:rPr lang="el-GR" sz="1800" dirty="0">
                <a:effectLst/>
                <a:latin typeface="Arial" panose="020B0604020202020204" pitchFamily="34" charset="0"/>
                <a:ea typeface="Calibri" panose="020F0502020204030204" pitchFamily="34" charset="0"/>
                <a:cs typeface="Arial" panose="020B0604020202020204" pitchFamily="34" charset="0"/>
              </a:rPr>
              <a:t> ρυθμό ανάπτυξης καθώς χρησιμοποιούνται ήδη υπάρχουσες έτοιμες τεχνολογίες για την δόμηση συστημάτων καθώς αυτό δεν είναι προκαθορισμένο διότι μπορεί για να γίνει η επιθυμία “</a:t>
            </a:r>
            <a:r>
              <a:rPr lang="en-US" sz="1800" i="1" dirty="0">
                <a:effectLst/>
                <a:latin typeface="Arial" panose="020B0604020202020204" pitchFamily="34" charset="0"/>
                <a:ea typeface="Calibri" panose="020F0502020204030204" pitchFamily="34" charset="0"/>
                <a:cs typeface="Arial" panose="020B0604020202020204" pitchFamily="34" charset="0"/>
              </a:rPr>
              <a:t>re</a:t>
            </a:r>
            <a:r>
              <a:rPr lang="el-GR" sz="1800" i="1" dirty="0">
                <a:effectLst/>
                <a:latin typeface="Arial" panose="020B0604020202020204" pitchFamily="34" charset="0"/>
                <a:ea typeface="Calibri" panose="020F0502020204030204" pitchFamily="34" charset="0"/>
                <a:cs typeface="Arial" panose="020B0604020202020204" pitchFamily="34" charset="0"/>
              </a:rPr>
              <a:t>-</a:t>
            </a:r>
            <a:r>
              <a:rPr lang="en-US" sz="1800" i="1" dirty="0">
                <a:effectLst/>
                <a:latin typeface="Arial" panose="020B0604020202020204" pitchFamily="34" charset="0"/>
                <a:ea typeface="Calibri" panose="020F0502020204030204" pitchFamily="34" charset="0"/>
                <a:cs typeface="Arial" panose="020B0604020202020204" pitchFamily="34" charset="0"/>
              </a:rPr>
              <a:t>invent the wheel</a:t>
            </a:r>
            <a:r>
              <a:rPr lang="el-GR" sz="1800" dirty="0">
                <a:effectLst/>
                <a:latin typeface="Arial" panose="020B0604020202020204" pitchFamily="34" charset="0"/>
                <a:ea typeface="Calibri" panose="020F0502020204030204" pitchFamily="34" charset="0"/>
                <a:cs typeface="Arial" panose="020B0604020202020204" pitchFamily="34" charset="0"/>
              </a:rPr>
              <a:t>” με την δημιουργία από την αρχή των τεχνολογιών από </a:t>
            </a:r>
            <a:r>
              <a:rPr lang="en-US" sz="1800" dirty="0">
                <a:effectLst/>
                <a:latin typeface="Arial" panose="020B0604020202020204" pitchFamily="34" charset="0"/>
                <a:ea typeface="Calibri" panose="020F0502020204030204" pitchFamily="34" charset="0"/>
                <a:cs typeface="Arial" panose="020B0604020202020204" pitchFamily="34" charset="0"/>
              </a:rPr>
              <a:t>Low level</a:t>
            </a:r>
            <a:r>
              <a:rPr lang="el-GR"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39</a:t>
            </a:fld>
            <a:endParaRPr lang="en-US"/>
          </a:p>
        </p:txBody>
      </p:sp>
    </p:spTree>
    <p:extLst>
      <p:ext uri="{BB962C8B-B14F-4D97-AF65-F5344CB8AC3E}">
        <p14:creationId xmlns:p14="http://schemas.microsoft.com/office/powerpoint/2010/main" val="260789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doume</a:t>
            </a:r>
            <a:r>
              <a:rPr lang="en-US" dirty="0"/>
              <a:t> </a:t>
            </a:r>
            <a:r>
              <a:rPr lang="en-US" dirty="0" err="1"/>
              <a:t>ena</a:t>
            </a:r>
            <a:r>
              <a:rPr lang="en-US" dirty="0"/>
              <a:t> module to VoIP se Showcase fisika den </a:t>
            </a:r>
            <a:r>
              <a:rPr lang="en-US" dirty="0" err="1"/>
              <a:t>ine</a:t>
            </a:r>
            <a:r>
              <a:rPr lang="en-US" dirty="0"/>
              <a:t> o </a:t>
            </a:r>
            <a:r>
              <a:rPr lang="en-US" dirty="0" err="1"/>
              <a:t>swstos</a:t>
            </a:r>
            <a:r>
              <a:rPr lang="en-US" dirty="0"/>
              <a:t> </a:t>
            </a:r>
            <a:r>
              <a:rPr lang="en-US" dirty="0" err="1"/>
              <a:t>tropos</a:t>
            </a:r>
            <a:r>
              <a:rPr lang="en-US" dirty="0"/>
              <a:t> </a:t>
            </a:r>
            <a:r>
              <a:rPr lang="en-US" dirty="0" err="1"/>
              <a:t>na</a:t>
            </a:r>
            <a:r>
              <a:rPr lang="en-US" dirty="0"/>
              <a:t> to </a:t>
            </a:r>
            <a:r>
              <a:rPr lang="en-US" dirty="0" err="1"/>
              <a:t>testaroume</a:t>
            </a:r>
            <a:r>
              <a:rPr lang="en-US" dirty="0"/>
              <a:t> </a:t>
            </a:r>
            <a:r>
              <a:rPr lang="en-US" dirty="0" err="1"/>
              <a:t>dioti</a:t>
            </a:r>
            <a:r>
              <a:rPr lang="en-US" dirty="0"/>
              <a:t> </a:t>
            </a:r>
            <a:r>
              <a:rPr lang="en-US" dirty="0" err="1"/>
              <a:t>theli</a:t>
            </a:r>
            <a:r>
              <a:rPr lang="en-US" dirty="0"/>
              <a:t> fisika </a:t>
            </a:r>
            <a:r>
              <a:rPr lang="en-US" dirty="0" err="1"/>
              <a:t>diaforetika</a:t>
            </a:r>
            <a:r>
              <a:rPr lang="en-US" dirty="0"/>
              <a:t> pc kai </a:t>
            </a:r>
            <a:r>
              <a:rPr lang="en-US" dirty="0" err="1"/>
              <a:t>oxi</a:t>
            </a:r>
            <a:r>
              <a:rPr lang="en-US" dirty="0"/>
              <a:t> 1 me </a:t>
            </a:r>
            <a:r>
              <a:rPr lang="en-US" dirty="0" err="1"/>
              <a:t>diaforetika</a:t>
            </a:r>
            <a:r>
              <a:rPr lang="en-US" dirty="0"/>
              <a:t> game instances </a:t>
            </a:r>
            <a:r>
              <a:rPr lang="en-US" dirty="0" err="1"/>
              <a:t>na</a:t>
            </a:r>
            <a:r>
              <a:rPr lang="en-US" dirty="0"/>
              <a:t> </a:t>
            </a:r>
            <a:r>
              <a:rPr lang="en-US" dirty="0" err="1"/>
              <a:t>trexoun</a:t>
            </a:r>
            <a:r>
              <a:rPr lang="en-US" dirty="0"/>
              <a:t> se 1 </a:t>
            </a:r>
            <a:r>
              <a:rPr lang="en-US" dirty="0" err="1"/>
              <a:t>giati</a:t>
            </a:r>
            <a:r>
              <a:rPr lang="en-US" dirty="0"/>
              <a:t> </a:t>
            </a:r>
            <a:r>
              <a:rPr lang="en-US" dirty="0" err="1"/>
              <a:t>prepei</a:t>
            </a:r>
            <a:r>
              <a:rPr lang="en-US" dirty="0"/>
              <a:t> </a:t>
            </a:r>
            <a:r>
              <a:rPr lang="en-US" dirty="0" err="1"/>
              <a:t>na</a:t>
            </a:r>
            <a:r>
              <a:rPr lang="en-US" dirty="0"/>
              <a:t> xoume </a:t>
            </a:r>
            <a:r>
              <a:rPr lang="en-US" dirty="0" err="1"/>
              <a:t>diaforetikes</a:t>
            </a:r>
            <a:r>
              <a:rPr lang="en-US" dirty="0"/>
              <a:t> </a:t>
            </a:r>
            <a:r>
              <a:rPr lang="en-US" dirty="0" err="1"/>
              <a:t>kartes</a:t>
            </a:r>
            <a:r>
              <a:rPr lang="en-US" dirty="0"/>
              <a:t> </a:t>
            </a:r>
            <a:r>
              <a:rPr lang="en-US" dirty="0" err="1"/>
              <a:t>ixou</a:t>
            </a:r>
            <a:r>
              <a:rPr lang="en-US" dirty="0"/>
              <a:t> </a:t>
            </a:r>
            <a:r>
              <a:rPr lang="en-US" dirty="0" err="1"/>
              <a:t>alla</a:t>
            </a:r>
            <a:r>
              <a:rPr lang="en-US" dirty="0"/>
              <a:t> kai diaforetiko input devices</a:t>
            </a:r>
          </a:p>
          <a:p>
            <a:endParaRPr lang="en-US" dirty="0"/>
          </a:p>
          <a:p>
            <a:r>
              <a:rPr lang="en-US" strike="sngStrike" dirty="0" err="1"/>
              <a:t>Eksigise</a:t>
            </a:r>
            <a:r>
              <a:rPr lang="en-US" strike="sngStrike" dirty="0"/>
              <a:t> </a:t>
            </a:r>
            <a:r>
              <a:rPr lang="en-US" strike="sngStrike" dirty="0" err="1"/>
              <a:t>ti</a:t>
            </a:r>
            <a:r>
              <a:rPr lang="en-US" strike="sngStrike" dirty="0"/>
              <a:t> </a:t>
            </a:r>
            <a:r>
              <a:rPr lang="en-US" strike="sngStrike" dirty="0" err="1"/>
              <a:t>ginetai</a:t>
            </a:r>
            <a:r>
              <a:rPr lang="en-US" strike="sngStrike" dirty="0"/>
              <a:t> mesa </a:t>
            </a:r>
            <a:r>
              <a:rPr lang="en-US" strike="sngStrike" dirty="0" err="1"/>
              <a:t>sto</a:t>
            </a:r>
            <a:r>
              <a:rPr lang="en-US" strike="sngStrike" dirty="0"/>
              <a:t> video</a:t>
            </a:r>
            <a:endParaRPr lang="el-GR" strike="sngStrike" dirty="0"/>
          </a:p>
          <a:p>
            <a:endParaRPr lang="el-GR" dirty="0"/>
          </a:p>
          <a:p>
            <a:r>
              <a:rPr lang="en-US" dirty="0"/>
              <a:t>Auto </a:t>
            </a:r>
            <a:r>
              <a:rPr lang="en-US" dirty="0" err="1"/>
              <a:t>pu</a:t>
            </a:r>
            <a:r>
              <a:rPr lang="en-US" dirty="0"/>
              <a:t> </a:t>
            </a:r>
            <a:r>
              <a:rPr lang="en-US" dirty="0" err="1"/>
              <a:t>blepetai</a:t>
            </a:r>
            <a:r>
              <a:rPr lang="en-US" dirty="0"/>
              <a:t> den </a:t>
            </a:r>
            <a:r>
              <a:rPr lang="en-US" dirty="0" err="1"/>
              <a:t>ine</a:t>
            </a:r>
            <a:r>
              <a:rPr lang="en-US" dirty="0"/>
              <a:t> </a:t>
            </a:r>
            <a:r>
              <a:rPr lang="en-US" dirty="0" err="1"/>
              <a:t>paixnidi</a:t>
            </a:r>
            <a:r>
              <a:rPr lang="en-US" dirty="0"/>
              <a:t> </a:t>
            </a:r>
            <a:r>
              <a:rPr lang="en-US" dirty="0" err="1"/>
              <a:t>alla</a:t>
            </a:r>
            <a:r>
              <a:rPr lang="en-US" dirty="0"/>
              <a:t> </a:t>
            </a:r>
            <a:r>
              <a:rPr lang="en-US" dirty="0" err="1"/>
              <a:t>ena</a:t>
            </a:r>
            <a:r>
              <a:rPr lang="en-US" dirty="0"/>
              <a:t> </a:t>
            </a:r>
            <a:r>
              <a:rPr lang="en-US" dirty="0" err="1"/>
              <a:t>systima</a:t>
            </a:r>
            <a:r>
              <a:rPr lang="en-US" dirty="0"/>
              <a:t> </a:t>
            </a:r>
            <a:r>
              <a:rPr lang="en-US" dirty="0" err="1"/>
              <a:t>panw</a:t>
            </a:r>
            <a:r>
              <a:rPr lang="en-US" dirty="0"/>
              <a:t> se </a:t>
            </a:r>
            <a:r>
              <a:rPr lang="en-US" dirty="0" err="1"/>
              <a:t>ena</a:t>
            </a:r>
            <a:r>
              <a:rPr lang="en-US" dirty="0"/>
              <a:t> </a:t>
            </a:r>
            <a:r>
              <a:rPr lang="en-US" dirty="0" err="1"/>
              <a:t>eikoniko</a:t>
            </a:r>
            <a:r>
              <a:rPr lang="en-US" dirty="0"/>
              <a:t> </a:t>
            </a:r>
            <a:r>
              <a:rPr lang="en-US" dirty="0" err="1"/>
              <a:t>peribalon-paixnidi</a:t>
            </a:r>
            <a:r>
              <a:rPr lang="en-US" dirty="0"/>
              <a:t> </a:t>
            </a:r>
            <a:r>
              <a:rPr lang="en-US" dirty="0" err="1"/>
              <a:t>tha</a:t>
            </a:r>
            <a:r>
              <a:rPr lang="en-US" dirty="0"/>
              <a:t> </a:t>
            </a:r>
            <a:r>
              <a:rPr lang="en-US" dirty="0" err="1"/>
              <a:t>mporouse</a:t>
            </a:r>
            <a:r>
              <a:rPr lang="en-US" dirty="0"/>
              <a:t> </a:t>
            </a:r>
            <a:r>
              <a:rPr lang="en-US" dirty="0" err="1"/>
              <a:t>na</a:t>
            </a:r>
            <a:r>
              <a:rPr lang="en-US" dirty="0"/>
              <a:t> </a:t>
            </a:r>
            <a:r>
              <a:rPr lang="en-US" dirty="0" err="1"/>
              <a:t>ine</a:t>
            </a:r>
            <a:r>
              <a:rPr lang="en-US" dirty="0"/>
              <a:t> call of duty, </a:t>
            </a:r>
            <a:r>
              <a:rPr lang="en-US" dirty="0" err="1"/>
              <a:t>lara</a:t>
            </a:r>
            <a:r>
              <a:rPr lang="en-US" dirty="0"/>
              <a:t> croft den </a:t>
            </a:r>
            <a:r>
              <a:rPr lang="en-US" dirty="0" err="1"/>
              <a:t>exi</a:t>
            </a:r>
            <a:r>
              <a:rPr lang="en-US" dirty="0"/>
              <a:t> </a:t>
            </a:r>
            <a:r>
              <a:rPr lang="en-US" dirty="0" err="1"/>
              <a:t>sxesi</a:t>
            </a:r>
            <a:r>
              <a:rPr lang="en-US" dirty="0"/>
              <a:t> arki </a:t>
            </a:r>
            <a:r>
              <a:rPr lang="en-US" dirty="0" err="1"/>
              <a:t>na</a:t>
            </a:r>
            <a:r>
              <a:rPr lang="en-US" dirty="0"/>
              <a:t> </a:t>
            </a:r>
            <a:r>
              <a:rPr lang="en-US" dirty="0" err="1"/>
              <a:t>nai</a:t>
            </a:r>
            <a:r>
              <a:rPr lang="en-US" dirty="0"/>
              <a:t> “multiplayer enabled” (</a:t>
            </a:r>
            <a:r>
              <a:rPr lang="en-US" dirty="0" err="1"/>
              <a:t>mia</a:t>
            </a:r>
            <a:r>
              <a:rPr lang="en-US" dirty="0"/>
              <a:t> </a:t>
            </a:r>
            <a:r>
              <a:rPr lang="en-US" dirty="0" err="1"/>
              <a:t>platforma</a:t>
            </a:r>
            <a:r>
              <a:rPr lang="en-US" dirty="0"/>
              <a:t> </a:t>
            </a:r>
            <a:r>
              <a:rPr lang="en-US" dirty="0" err="1"/>
              <a:t>diladi</a:t>
            </a:r>
            <a:r>
              <a:rPr lang="en-US" dirty="0"/>
              <a:t>)</a:t>
            </a:r>
          </a:p>
          <a:p>
            <a:r>
              <a:rPr lang="en-US" dirty="0"/>
              <a:t>O </a:t>
            </a:r>
            <a:r>
              <a:rPr lang="en-US" dirty="0" err="1"/>
              <a:t>paixtis</a:t>
            </a:r>
            <a:r>
              <a:rPr lang="en-US" dirty="0"/>
              <a:t> </a:t>
            </a:r>
            <a:r>
              <a:rPr lang="en-US" dirty="0" err="1"/>
              <a:t>exi</a:t>
            </a:r>
            <a:r>
              <a:rPr lang="en-US" dirty="0"/>
              <a:t> </a:t>
            </a:r>
            <a:r>
              <a:rPr lang="en-US" dirty="0" err="1"/>
              <a:t>epilogi</a:t>
            </a:r>
            <a:r>
              <a:rPr lang="en-US" dirty="0"/>
              <a:t> </a:t>
            </a:r>
            <a:r>
              <a:rPr lang="en-US" dirty="0" err="1"/>
              <a:t>metaksi</a:t>
            </a:r>
            <a:r>
              <a:rPr lang="en-US" dirty="0"/>
              <a:t> 2 pompon i.e., walkie talkie me </a:t>
            </a:r>
            <a:r>
              <a:rPr lang="en-US" dirty="0" err="1"/>
              <a:t>klidwma</a:t>
            </a:r>
            <a:r>
              <a:rPr lang="en-US" dirty="0"/>
              <a:t> </a:t>
            </a:r>
            <a:r>
              <a:rPr lang="en-US" dirty="0" err="1"/>
              <a:t>sixnotitwn</a:t>
            </a:r>
            <a:r>
              <a:rPr lang="en-US" dirty="0"/>
              <a:t> </a:t>
            </a:r>
            <a:r>
              <a:rPr lang="en-US" dirty="0" err="1"/>
              <a:t>opws</a:t>
            </a:r>
            <a:r>
              <a:rPr lang="en-US" dirty="0"/>
              <a:t> </a:t>
            </a:r>
            <a:r>
              <a:rPr lang="en-US" dirty="0" err="1"/>
              <a:t>sto</a:t>
            </a:r>
            <a:r>
              <a:rPr lang="en-US" dirty="0"/>
              <a:t> radio ta 104.0FM </a:t>
            </a:r>
            <a:r>
              <a:rPr lang="en-US" dirty="0" err="1"/>
              <a:t>pu</a:t>
            </a:r>
            <a:r>
              <a:rPr lang="en-US" dirty="0"/>
              <a:t> </a:t>
            </a:r>
            <a:r>
              <a:rPr lang="en-US" dirty="0" err="1"/>
              <a:t>leme</a:t>
            </a:r>
            <a:r>
              <a:rPr lang="en-US" dirty="0"/>
              <a:t> kai to kinito tilefwno. O </a:t>
            </a:r>
            <a:r>
              <a:rPr lang="en-US" dirty="0" err="1"/>
              <a:t>hxos</a:t>
            </a:r>
            <a:r>
              <a:rPr lang="en-US" dirty="0"/>
              <a:t> </a:t>
            </a:r>
            <a:r>
              <a:rPr lang="en-US" dirty="0" err="1"/>
              <a:t>sto</a:t>
            </a:r>
            <a:r>
              <a:rPr lang="en-US" dirty="0"/>
              <a:t> </a:t>
            </a:r>
            <a:r>
              <a:rPr lang="en-US" dirty="0" err="1"/>
              <a:t>xwro</a:t>
            </a:r>
            <a:r>
              <a:rPr lang="en-US" dirty="0"/>
              <a:t> </a:t>
            </a:r>
            <a:r>
              <a:rPr lang="en-US" dirty="0" err="1"/>
              <a:t>dia-didetai</a:t>
            </a:r>
            <a:r>
              <a:rPr lang="en-US" dirty="0"/>
              <a:t> </a:t>
            </a:r>
            <a:r>
              <a:rPr lang="en-US" dirty="0" err="1"/>
              <a:t>opws</a:t>
            </a:r>
            <a:r>
              <a:rPr lang="en-US" dirty="0"/>
              <a:t> stin </a:t>
            </a:r>
            <a:r>
              <a:rPr lang="en-US" dirty="0" err="1"/>
              <a:t>pragmatikotita</a:t>
            </a:r>
            <a:r>
              <a:rPr lang="en-US" dirty="0"/>
              <a:t> </a:t>
            </a:r>
            <a:r>
              <a:rPr lang="en-US" dirty="0" err="1"/>
              <a:t>diladi</a:t>
            </a:r>
            <a:r>
              <a:rPr lang="en-US" dirty="0"/>
              <a:t> positional voice me </a:t>
            </a:r>
            <a:r>
              <a:rPr lang="en-US" dirty="0" err="1"/>
              <a:t>eskathenisi</a:t>
            </a:r>
            <a:r>
              <a:rPr lang="en-US" dirty="0"/>
              <a:t> auto </a:t>
            </a:r>
            <a:r>
              <a:rPr lang="en-US" dirty="0" err="1"/>
              <a:t>epitrepei</a:t>
            </a:r>
            <a:r>
              <a:rPr lang="en-US" dirty="0"/>
              <a:t> </a:t>
            </a:r>
            <a:r>
              <a:rPr lang="en-US" dirty="0" err="1"/>
              <a:t>kapoion</a:t>
            </a:r>
            <a:r>
              <a:rPr lang="en-US" dirty="0"/>
              <a:t> </a:t>
            </a:r>
            <a:r>
              <a:rPr lang="en-US" dirty="0" err="1"/>
              <a:t>kontino</a:t>
            </a:r>
            <a:r>
              <a:rPr lang="en-US" dirty="0"/>
              <a:t> </a:t>
            </a:r>
            <a:r>
              <a:rPr lang="en-US" dirty="0" err="1"/>
              <a:t>allo</a:t>
            </a:r>
            <a:r>
              <a:rPr lang="en-US" dirty="0"/>
              <a:t> </a:t>
            </a:r>
            <a:r>
              <a:rPr lang="en-US" dirty="0" err="1"/>
              <a:t>paixti</a:t>
            </a:r>
            <a:r>
              <a:rPr lang="en-US" dirty="0"/>
              <a:t> I </a:t>
            </a:r>
            <a:r>
              <a:rPr lang="en-US" dirty="0" err="1"/>
              <a:t>kapoia</a:t>
            </a:r>
            <a:r>
              <a:rPr lang="en-US" dirty="0"/>
              <a:t> </a:t>
            </a:r>
            <a:r>
              <a:rPr lang="en-US" dirty="0" err="1"/>
              <a:t>texniti</a:t>
            </a:r>
            <a:r>
              <a:rPr lang="en-US" dirty="0"/>
              <a:t> </a:t>
            </a:r>
            <a:r>
              <a:rPr lang="en-US" dirty="0" err="1"/>
              <a:t>nohmosini</a:t>
            </a:r>
            <a:r>
              <a:rPr lang="en-US" dirty="0"/>
              <a:t> </a:t>
            </a:r>
            <a:r>
              <a:rPr lang="en-US" dirty="0" err="1"/>
              <a:t>opws</a:t>
            </a:r>
            <a:r>
              <a:rPr lang="en-US" dirty="0"/>
              <a:t> </a:t>
            </a:r>
            <a:r>
              <a:rPr lang="el-GR" dirty="0" err="1"/>
              <a:t>εχθρος</a:t>
            </a:r>
            <a:r>
              <a:rPr lang="el-GR" dirty="0"/>
              <a:t> </a:t>
            </a:r>
            <a:r>
              <a:rPr lang="en-US" dirty="0" err="1"/>
              <a:t>na</a:t>
            </a:r>
            <a:r>
              <a:rPr lang="en-US" dirty="0"/>
              <a:t> se </a:t>
            </a:r>
            <a:r>
              <a:rPr lang="en-US" dirty="0" err="1"/>
              <a:t>akousi</a:t>
            </a:r>
            <a:r>
              <a:rPr lang="en-US" dirty="0"/>
              <a:t> ama </a:t>
            </a:r>
            <a:r>
              <a:rPr lang="en-US" dirty="0" err="1"/>
              <a:t>ise</a:t>
            </a:r>
            <a:r>
              <a:rPr lang="en-US" dirty="0"/>
              <a:t> poly </a:t>
            </a:r>
            <a:r>
              <a:rPr lang="en-US" dirty="0" err="1"/>
              <a:t>konta</a:t>
            </a:r>
            <a:r>
              <a:rPr lang="en-US" dirty="0"/>
              <a:t>.</a:t>
            </a:r>
          </a:p>
          <a:p>
            <a:endParaRPr lang="en-US" dirty="0"/>
          </a:p>
          <a:p>
            <a:r>
              <a:rPr lang="en-US" dirty="0" err="1"/>
              <a:t>Episis</a:t>
            </a:r>
            <a:r>
              <a:rPr lang="en-US" dirty="0"/>
              <a:t> </a:t>
            </a:r>
            <a:r>
              <a:rPr lang="en-US" dirty="0" err="1"/>
              <a:t>exi</a:t>
            </a:r>
            <a:r>
              <a:rPr lang="en-US" dirty="0"/>
              <a:t> kai area me signal attenuation </a:t>
            </a:r>
            <a:r>
              <a:rPr lang="en-US" dirty="0" err="1"/>
              <a:t>diladi</a:t>
            </a:r>
            <a:r>
              <a:rPr lang="en-US" dirty="0"/>
              <a:t> </a:t>
            </a:r>
            <a:r>
              <a:rPr lang="en-US" dirty="0" err="1"/>
              <a:t>eksasthenisi</a:t>
            </a:r>
            <a:r>
              <a:rPr lang="en-US" dirty="0"/>
              <a:t> </a:t>
            </a:r>
            <a:r>
              <a:rPr lang="en-US" dirty="0" err="1"/>
              <a:t>simatos</a:t>
            </a:r>
            <a:r>
              <a:rPr lang="en-US" dirty="0"/>
              <a:t> </a:t>
            </a:r>
            <a:r>
              <a:rPr lang="en-US" dirty="0" err="1"/>
              <a:t>otan</a:t>
            </a:r>
            <a:r>
              <a:rPr lang="en-US" dirty="0"/>
              <a:t> o </a:t>
            </a:r>
            <a:r>
              <a:rPr lang="en-US" dirty="0" err="1"/>
              <a:t>paixtis</a:t>
            </a:r>
            <a:r>
              <a:rPr lang="en-US" dirty="0"/>
              <a:t> </a:t>
            </a:r>
            <a:r>
              <a:rPr lang="en-US" dirty="0" err="1"/>
              <a:t>iserthi</a:t>
            </a:r>
            <a:r>
              <a:rPr lang="en-US" dirty="0"/>
              <a:t> </a:t>
            </a:r>
            <a:r>
              <a:rPr lang="en-US" dirty="0" err="1"/>
              <a:t>sti</a:t>
            </a:r>
            <a:r>
              <a:rPr lang="en-US" dirty="0"/>
              <a:t> </a:t>
            </a:r>
            <a:r>
              <a:rPr lang="en-US" dirty="0" err="1"/>
              <a:t>perioxi</a:t>
            </a:r>
            <a:r>
              <a:rPr lang="en-US" dirty="0"/>
              <a:t> restricted me diafora </a:t>
            </a:r>
            <a:r>
              <a:rPr lang="en-US" dirty="0" err="1"/>
              <a:t>idwn</a:t>
            </a:r>
            <a:r>
              <a:rPr lang="en-US" dirty="0"/>
              <a:t> </a:t>
            </a:r>
            <a:r>
              <a:rPr lang="en-US" dirty="0" err="1"/>
              <a:t>eksasthenisis</a:t>
            </a:r>
            <a:r>
              <a:rPr lang="en-US" dirty="0"/>
              <a:t> apo poly </a:t>
            </a:r>
            <a:r>
              <a:rPr lang="en-US" dirty="0" err="1"/>
              <a:t>ws</a:t>
            </a:r>
            <a:r>
              <a:rPr lang="en-US" dirty="0"/>
              <a:t> </a:t>
            </a:r>
            <a:r>
              <a:rPr lang="en-US" dirty="0" err="1"/>
              <a:t>telios</a:t>
            </a:r>
            <a:r>
              <a:rPr lang="en-US" dirty="0"/>
              <a:t> </a:t>
            </a:r>
            <a:r>
              <a:rPr lang="en-US" dirty="0" err="1"/>
              <a:t>apwlia</a:t>
            </a:r>
            <a:r>
              <a:rPr lang="en-US" dirty="0"/>
              <a:t> </a:t>
            </a:r>
            <a:r>
              <a:rPr lang="en-US" dirty="0" err="1"/>
              <a:t>simatos</a:t>
            </a:r>
            <a:r>
              <a:rPr lang="en-US" dirty="0"/>
              <a:t> me </a:t>
            </a:r>
            <a:r>
              <a:rPr lang="en-US" dirty="0" err="1"/>
              <a:t>parasita</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7572633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«Στην εποχή της ψηφιακής τεχνολογίας, κάθε επιχείρηση είναι μια επιχείρηση λογισμικού.</a:t>
            </a:r>
          </a:p>
          <a:p>
            <a:r>
              <a:rPr lang="el-GR" dirty="0"/>
              <a:t>Η ευελιξία δεν είναι επιλογή ή κάτι μόνο για τεχνικές ομάδες, είναι </a:t>
            </a:r>
            <a:r>
              <a:rPr lang="en-US" dirty="0"/>
              <a:t>business imperative</a:t>
            </a:r>
            <a:r>
              <a:rPr lang="el-GR" dirty="0"/>
              <a:t>».</a:t>
            </a:r>
            <a:endParaRPr lang="en-US" dirty="0"/>
          </a:p>
          <a:p>
            <a:endParaRPr lang="en-US" dirty="0"/>
          </a:p>
          <a:p>
            <a:r>
              <a:rPr lang="el-GR" dirty="0" err="1"/>
              <a:t>Δηλαδη</a:t>
            </a:r>
            <a:r>
              <a:rPr lang="el-GR" dirty="0"/>
              <a:t> πρέπει να υπάρξει </a:t>
            </a:r>
            <a:r>
              <a:rPr lang="en-US" dirty="0"/>
              <a:t>agility </a:t>
            </a:r>
            <a:r>
              <a:rPr lang="el-GR" dirty="0"/>
              <a:t>και το να </a:t>
            </a:r>
            <a:r>
              <a:rPr lang="el-GR" dirty="0" err="1"/>
              <a:t>υπαρξει</a:t>
            </a:r>
            <a:r>
              <a:rPr lang="el-GR" dirty="0"/>
              <a:t> </a:t>
            </a:r>
            <a:r>
              <a:rPr lang="el-GR" dirty="0" err="1"/>
              <a:t>εννούμε</a:t>
            </a:r>
            <a:r>
              <a:rPr lang="el-GR" dirty="0"/>
              <a:t> </a:t>
            </a:r>
            <a:r>
              <a:rPr lang="el-GR" dirty="0" err="1"/>
              <a:t>ριζικα</a:t>
            </a:r>
            <a:r>
              <a:rPr lang="el-GR" dirty="0"/>
              <a:t> λειτουργική ώστε να προχωρήσει από </a:t>
            </a:r>
            <a:r>
              <a:rPr lang="en-US" dirty="0"/>
              <a:t>idea -&gt; reality to project vision.</a:t>
            </a:r>
          </a:p>
          <a:p>
            <a:endParaRPr lang="en-US" dirty="0"/>
          </a:p>
          <a:p>
            <a:pPr algn="l"/>
            <a:r>
              <a:rPr lang="en-US" b="0" i="0" strike="sngStrike" dirty="0">
                <a:solidFill>
                  <a:srgbClr val="BDC1C6"/>
                </a:solidFill>
                <a:effectLst/>
                <a:latin typeface="arial" panose="020B0604020202020204" pitchFamily="34" charset="0"/>
              </a:rPr>
              <a:t>What are key business imperatives?</a:t>
            </a:r>
          </a:p>
          <a:p>
            <a:pPr algn="l"/>
            <a:r>
              <a:rPr lang="en-US" b="0" i="0" strike="sngStrike" dirty="0">
                <a:solidFill>
                  <a:srgbClr val="BDC1C6"/>
                </a:solidFill>
                <a:effectLst/>
                <a:latin typeface="arial" panose="020B0604020202020204" pitchFamily="34" charset="0"/>
              </a:rPr>
              <a:t>Related. A business imperative is </a:t>
            </a:r>
            <a:r>
              <a:rPr lang="en-US" b="1" i="0" strike="sngStrike" dirty="0">
                <a:solidFill>
                  <a:srgbClr val="BDC1C6"/>
                </a:solidFill>
                <a:effectLst/>
                <a:latin typeface="arial" panose="020B0604020202020204" pitchFamily="34" charset="0"/>
              </a:rPr>
              <a:t>a major change or goal that your company promises to reach</a:t>
            </a:r>
            <a:r>
              <a:rPr lang="en-US" b="0" i="0" strike="sngStrike" dirty="0">
                <a:solidFill>
                  <a:srgbClr val="BDC1C6"/>
                </a:solidFill>
                <a:effectLst/>
                <a:latin typeface="arial" panose="020B0604020202020204" pitchFamily="34" charset="0"/>
              </a:rPr>
              <a:t>. Unlike an idea, an imperative does not have the option of not working. Strong, focused objectives will drive and strengthen your business.</a:t>
            </a:r>
          </a:p>
          <a:p>
            <a:endParaRPr lang="en-US" strike="sngStrike" dirty="0"/>
          </a:p>
          <a:p>
            <a:r>
              <a:rPr lang="en-US" b="0" i="0" strike="sngStrike" dirty="0">
                <a:solidFill>
                  <a:srgbClr val="BDC1C6"/>
                </a:solidFill>
                <a:effectLst/>
                <a:latin typeface="arial" panose="020B0604020202020204" pitchFamily="34" charset="0"/>
              </a:rPr>
              <a:t>A business imperative is </a:t>
            </a:r>
            <a:r>
              <a:rPr lang="en-US" b="1" i="0" strike="sngStrike" dirty="0">
                <a:solidFill>
                  <a:srgbClr val="BDC1C6"/>
                </a:solidFill>
                <a:effectLst/>
                <a:latin typeface="arial" panose="020B0604020202020204" pitchFamily="34" charset="0"/>
              </a:rPr>
              <a:t>an initiative or objective that the city must accomplish to make meaningful progress toward achieving its strategic vision</a:t>
            </a:r>
            <a:r>
              <a:rPr lang="en-US" b="0" i="0" strike="sngStrike" dirty="0">
                <a:solidFill>
                  <a:srgbClr val="BDC1C6"/>
                </a:solidFill>
                <a:effectLst/>
                <a:latin typeface="arial" panose="020B0604020202020204" pitchFamily="34" charset="0"/>
              </a:rPr>
              <a:t>. An IT imperative is an action or initiative that </a:t>
            </a:r>
            <a:r>
              <a:rPr lang="en-US" b="0" i="0" strike="sngStrike" dirty="0" err="1">
                <a:solidFill>
                  <a:srgbClr val="BDC1C6"/>
                </a:solidFill>
                <a:effectLst/>
                <a:latin typeface="arial" panose="020B0604020202020204" pitchFamily="34" charset="0"/>
              </a:rPr>
              <a:t>ComIT</a:t>
            </a:r>
            <a:r>
              <a:rPr lang="en-US" b="0" i="0" strike="sngStrike" dirty="0">
                <a:solidFill>
                  <a:srgbClr val="BDC1C6"/>
                </a:solidFill>
                <a:effectLst/>
                <a:latin typeface="arial" panose="020B0604020202020204" pitchFamily="34" charset="0"/>
              </a:rPr>
              <a:t> would undertake to enable one or more business imperatives</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41</a:t>
            </a:fld>
            <a:endParaRPr lang="en-US"/>
          </a:p>
        </p:txBody>
      </p:sp>
    </p:spTree>
    <p:extLst>
      <p:ext uri="{BB962C8B-B14F-4D97-AF65-F5344CB8AC3E}">
        <p14:creationId xmlns:p14="http://schemas.microsoft.com/office/powerpoint/2010/main" val="246474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provision</a:t>
            </a:r>
          </a:p>
          <a:p>
            <a:endParaRPr lang="en-US" dirty="0"/>
          </a:p>
          <a:p>
            <a:r>
              <a:rPr lang="el-GR" dirty="0"/>
              <a:t>Κατασκευή και </a:t>
            </a:r>
            <a:r>
              <a:rPr lang="el-GR" dirty="0" err="1"/>
              <a:t>οραμα</a:t>
            </a:r>
            <a:r>
              <a:rPr lang="el-GR" dirty="0"/>
              <a:t> λειτουργείας από πριν την λειτουργεία των </a:t>
            </a:r>
            <a:r>
              <a:rPr lang="en-US" dirty="0"/>
              <a:t>services (Design) </a:t>
            </a:r>
            <a:r>
              <a:rPr lang="el-GR" dirty="0"/>
              <a:t>στο </a:t>
            </a:r>
            <a:r>
              <a:rPr lang="el-GR" dirty="0" err="1"/>
              <a:t>κομματι</a:t>
            </a:r>
            <a:r>
              <a:rPr lang="el-GR" dirty="0"/>
              <a:t> του </a:t>
            </a:r>
            <a:r>
              <a:rPr lang="en-US" dirty="0"/>
              <a:t>proactive</a:t>
            </a:r>
          </a:p>
        </p:txBody>
      </p:sp>
      <p:sp>
        <p:nvSpPr>
          <p:cNvPr id="4" name="Slide Number Placeholder 3"/>
          <p:cNvSpPr>
            <a:spLocks noGrp="1"/>
          </p:cNvSpPr>
          <p:nvPr>
            <p:ph type="sldNum" sz="quarter" idx="5"/>
          </p:nvPr>
        </p:nvSpPr>
        <p:spPr/>
        <p:txBody>
          <a:bodyPr/>
          <a:lstStyle/>
          <a:p>
            <a:fld id="{910C69D4-DE42-414E-829A-8F378A406FFC}" type="slidenum">
              <a:rPr lang="en-US" smtClean="0"/>
              <a:t>42</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How entire business interacts with R&amp;D team and it is not is siloed (</a:t>
            </a:r>
            <a:r>
              <a:rPr lang="el-GR" strike="sngStrike" dirty="0" err="1"/>
              <a:t>απομονωμενοι</a:t>
            </a:r>
            <a:r>
              <a:rPr lang="el-GR" strike="sngStrike" dirty="0"/>
              <a:t>)</a:t>
            </a:r>
            <a:r>
              <a:rPr lang="en-US" strike="sngStrike" dirty="0"/>
              <a:t> from business executives or any other department</a:t>
            </a:r>
          </a:p>
          <a:p>
            <a:endParaRPr lang="en-US" dirty="0"/>
          </a:p>
          <a:p>
            <a:r>
              <a:rPr lang="el-GR" dirty="0"/>
              <a:t>Το πώς ολόκληρη η επιχείρηση </a:t>
            </a:r>
            <a:r>
              <a:rPr lang="el-GR" dirty="0" err="1"/>
              <a:t>αλληλεπιδρά</a:t>
            </a:r>
            <a:r>
              <a:rPr lang="el-GR" dirty="0"/>
              <a:t> με την ομάδα Έρευνας και Ανάπτυξης και δεν απομονώνεται </a:t>
            </a:r>
            <a:r>
              <a:rPr lang="el-GR" strike="sngStrike" dirty="0"/>
              <a:t>αποκαλύπτεται</a:t>
            </a:r>
            <a:r>
              <a:rPr lang="el-GR" dirty="0"/>
              <a:t> από στελέχη επιχειρήσεων ή οποιοδήποτε άλλο τμήμα</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43</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lifecycle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44</a:t>
            </a:fld>
            <a:endParaRPr lang="en-US"/>
          </a:p>
        </p:txBody>
      </p:sp>
    </p:spTree>
    <p:extLst>
      <p:ext uri="{BB962C8B-B14F-4D97-AF65-F5344CB8AC3E}">
        <p14:creationId xmlns:p14="http://schemas.microsoft.com/office/powerpoint/2010/main" val="28603721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Sindiasmos</a:t>
            </a:r>
            <a:r>
              <a:rPr lang="en-US" dirty="0"/>
              <a:t> Cloud k orchestration deployment me ci/cd (</a:t>
            </a:r>
            <a:r>
              <a:rPr lang="en-US" b="0" i="0" dirty="0">
                <a:solidFill>
                  <a:srgbClr val="E8EAED"/>
                </a:solidFill>
                <a:effectLst/>
                <a:latin typeface="arial" panose="020B0604020202020204" pitchFamily="34" charset="0"/>
              </a:rPr>
              <a:t>continuous integration/improvement and continuous delivery/continuous deployment)</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45</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46</a:t>
            </a:fld>
            <a:endParaRPr lang="en-US"/>
          </a:p>
        </p:txBody>
      </p:sp>
    </p:spTree>
    <p:extLst>
      <p:ext uri="{BB962C8B-B14F-4D97-AF65-F5344CB8AC3E}">
        <p14:creationId xmlns:p14="http://schemas.microsoft.com/office/powerpoint/2010/main" val="135925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Edw</a:t>
            </a:r>
            <a:r>
              <a:rPr lang="en-US" dirty="0"/>
              <a:t> </a:t>
            </a:r>
            <a:r>
              <a:rPr lang="en-US" dirty="0" err="1"/>
              <a:t>tha</a:t>
            </a:r>
            <a:r>
              <a:rPr lang="en-US" dirty="0"/>
              <a:t> </a:t>
            </a:r>
            <a:r>
              <a:rPr lang="en-US" dirty="0" err="1"/>
              <a:t>brite</a:t>
            </a:r>
            <a:r>
              <a:rPr lang="en-US" dirty="0"/>
              <a:t> ola ta videos </a:t>
            </a:r>
            <a:r>
              <a:rPr lang="en-US" dirty="0" err="1"/>
              <a:t>sto</a:t>
            </a:r>
            <a:r>
              <a:rPr lang="en-US" dirty="0"/>
              <a:t> YouTube </a:t>
            </a:r>
            <a:r>
              <a:rPr lang="en-US" dirty="0" err="1"/>
              <a:t>sxetika</a:t>
            </a:r>
            <a:r>
              <a:rPr lang="en-US" dirty="0"/>
              <a:t> me to project</a:t>
            </a:r>
          </a:p>
        </p:txBody>
      </p:sp>
      <p:sp>
        <p:nvSpPr>
          <p:cNvPr id="4" name="Slide Number Placeholder 3"/>
          <p:cNvSpPr>
            <a:spLocks noGrp="1"/>
          </p:cNvSpPr>
          <p:nvPr>
            <p:ph type="sldNum" sz="quarter" idx="5"/>
          </p:nvPr>
        </p:nvSpPr>
        <p:spPr/>
        <p:txBody>
          <a:bodyPr/>
          <a:lstStyle/>
          <a:p>
            <a:fld id="{910C69D4-DE42-414E-829A-8F378A406FFC}" type="slidenum">
              <a:rPr lang="en-US" smtClean="0"/>
              <a:t>5</a:t>
            </a:fld>
            <a:endParaRPr lang="en-US"/>
          </a:p>
        </p:txBody>
      </p:sp>
    </p:spTree>
    <p:extLst>
      <p:ext uri="{BB962C8B-B14F-4D97-AF65-F5344CB8AC3E}">
        <p14:creationId xmlns:p14="http://schemas.microsoft.com/office/powerpoint/2010/main" val="347265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dirty="0"/>
              <a:t>ΠΕΡΙΛΗΨΗ</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effectLst/>
                <a:latin typeface="Arial" panose="020B0604020202020204" pitchFamily="34" charset="0"/>
                <a:ea typeface="Calibri" panose="020F0502020204030204" pitchFamily="34" charset="0"/>
                <a:cs typeface="Arial" panose="020B0604020202020204" pitchFamily="34" charset="0"/>
              </a:rPr>
              <a:t>Ο ψηφιακός κόσμος είναι προϊόν υψηλής συμμετοχής που τείνει να διατηρεί τους χρήστες του καθ' όλη τη διάρκεια/την αφήγηση ή τον αντικειμενικό στόχο. Στον πυρήνα της εφαρμογής του, από τους επιχειρηματικούς στόχους έως την παράδοση προϊόντος, βρίσκονται τα συστήματα βίντεο-παιχνιδιού. Η έρευνα επικεντρώνεται στα δημογραφικά δεδομένα προτιμήσεις εικονικών κόσμων καθώς και την καθηλωτική εμπειρία τους συγκρίνοντας το με αντίστοιχους τίτλους εμπορικής επιτυχίας στα υπερ. και τα κατά. Το σύστημα ανάπτυξης της παρούσας εργασίας είναι επικεντρωμένο στο </a:t>
            </a:r>
            <a:r>
              <a:rPr lang="en-US" dirty="0">
                <a:effectLst/>
                <a:latin typeface="Arial" panose="020B0604020202020204" pitchFamily="34" charset="0"/>
                <a:ea typeface="Calibri" panose="020F0502020204030204" pitchFamily="34" charset="0"/>
                <a:cs typeface="Arial" panose="020B0604020202020204" pitchFamily="34" charset="0"/>
              </a:rPr>
              <a:t>multiplayer survival horror experience </a:t>
            </a:r>
            <a:r>
              <a:rPr lang="el-GR" dirty="0">
                <a:effectLst/>
                <a:latin typeface="Arial" panose="020B0604020202020204" pitchFamily="34" charset="0"/>
                <a:ea typeface="Calibri" panose="020F0502020204030204" pitchFamily="34" charset="0"/>
                <a:cs typeface="Arial" panose="020B0604020202020204" pitchFamily="34" charset="0"/>
              </a:rPr>
              <a:t>όπως περιβαλλοντικές αλληλεπιδράσεις παίχτη και </a:t>
            </a:r>
            <a:r>
              <a:rPr lang="en-US" dirty="0">
                <a:effectLst/>
                <a:latin typeface="Arial" panose="020B0604020202020204" pitchFamily="34" charset="0"/>
                <a:ea typeface="Calibri" panose="020F0502020204030204" pitchFamily="34" charset="0"/>
                <a:cs typeface="Arial" panose="020B0604020202020204" pitchFamily="34" charset="0"/>
              </a:rPr>
              <a:t>real time communications</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Voice over IP</a:t>
            </a:r>
            <a:r>
              <a:rPr lang="el-GR" i="1" dirty="0">
                <a:effectLst/>
                <a:latin typeface="Arial" panose="020B0604020202020204" pitchFamily="34" charset="0"/>
                <a:ea typeface="Calibri" panose="020F0502020204030204" pitchFamily="34" charset="0"/>
                <a:cs typeface="Arial" panose="020B0604020202020204" pitchFamily="34" charset="0"/>
              </a:rPr>
              <a:t> - </a:t>
            </a:r>
            <a:r>
              <a:rPr lang="en-US" i="1" dirty="0">
                <a:effectLst/>
                <a:latin typeface="Arial" panose="020B0604020202020204" pitchFamily="34" charset="0"/>
                <a:ea typeface="Calibri" panose="020F0502020204030204" pitchFamily="34" charset="0"/>
                <a:cs typeface="Arial" panose="020B0604020202020204" pitchFamily="34" charset="0"/>
              </a:rPr>
              <a:t>VOIP</a:t>
            </a:r>
            <a:r>
              <a:rPr lang="el-GR" dirty="0">
                <a:effectLst/>
                <a:latin typeface="Arial" panose="020B0604020202020204" pitchFamily="34" charset="0"/>
                <a:ea typeface="Calibri" panose="020F0502020204030204" pitchFamily="34" charset="0"/>
                <a:cs typeface="Arial" panose="020B0604020202020204" pitchFamily="34" charset="0"/>
              </a:rPr>
              <a:t>) καθώς και την αρχιτεκτονική των συστημάτων δημιουργίας τους προγραμματιστικά αλλά και από άλλες πτυχές συμβάλλουσες όπως 3</a:t>
            </a:r>
            <a:r>
              <a:rPr lang="en-US" dirty="0">
                <a:effectLst/>
                <a:latin typeface="Arial" panose="020B0604020202020204" pitchFamily="34" charset="0"/>
                <a:ea typeface="Calibri" panose="020F0502020204030204" pitchFamily="34" charset="0"/>
                <a:cs typeface="Arial" panose="020B0604020202020204" pitchFamily="34" charset="0"/>
              </a:rPr>
              <a:t>D Architectural Visualization</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Sound Design</a:t>
            </a:r>
            <a:r>
              <a:rPr lang="el-GR" dirty="0">
                <a:effectLst/>
                <a:latin typeface="Arial" panose="020B0604020202020204" pitchFamily="34" charset="0"/>
                <a:ea typeface="Calibri" panose="020F0502020204030204" pitchFamily="34" charset="0"/>
                <a:cs typeface="Arial" panose="020B0604020202020204" pitchFamily="34" charset="0"/>
              </a:rPr>
              <a:t>. Η </a:t>
            </a:r>
            <a:r>
              <a:rPr lang="el-GR" dirty="0" err="1">
                <a:effectLst/>
                <a:latin typeface="Arial" panose="020B0604020202020204" pitchFamily="34" charset="0"/>
                <a:ea typeface="Calibri" panose="020F0502020204030204" pitchFamily="34" charset="0"/>
                <a:cs typeface="Arial" panose="020B0604020202020204" pitchFamily="34" charset="0"/>
              </a:rPr>
              <a:t>δοθουσες</a:t>
            </a:r>
            <a:r>
              <a:rPr lang="el-GR" dirty="0">
                <a:effectLst/>
                <a:latin typeface="Arial" panose="020B0604020202020204" pitchFamily="34" charset="0"/>
                <a:ea typeface="Calibri" panose="020F0502020204030204" pitchFamily="34" charset="0"/>
                <a:cs typeface="Arial" panose="020B0604020202020204" pitchFamily="34" charset="0"/>
              </a:rPr>
              <a:t> τεχνικές είναι </a:t>
            </a:r>
            <a:r>
              <a:rPr lang="en-US" dirty="0">
                <a:effectLst/>
                <a:latin typeface="Arial" panose="020B0604020202020204" pitchFamily="34" charset="0"/>
                <a:ea typeface="Calibri" panose="020F0502020204030204" pitchFamily="34" charset="0"/>
                <a:cs typeface="Arial" panose="020B0604020202020204" pitchFamily="34" charset="0"/>
              </a:rPr>
              <a:t>abstracted</a:t>
            </a:r>
            <a:r>
              <a:rPr lang="el-GR" dirty="0">
                <a:effectLst/>
                <a:latin typeface="Arial" panose="020B0604020202020204" pitchFamily="34" charset="0"/>
                <a:ea typeface="Calibri" panose="020F0502020204030204" pitchFamily="34" charset="0"/>
                <a:cs typeface="Arial" panose="020B0604020202020204" pitchFamily="34" charset="0"/>
              </a:rPr>
              <a:t> και μπορεί να συμβάλουν σαν </a:t>
            </a:r>
            <a:r>
              <a:rPr lang="en-US" dirty="0">
                <a:effectLst/>
                <a:latin typeface="Arial" panose="020B0604020202020204" pitchFamily="34" charset="0"/>
                <a:ea typeface="Calibri" panose="020F0502020204030204" pitchFamily="34" charset="0"/>
                <a:cs typeface="Arial" panose="020B0604020202020204" pitchFamily="34" charset="0"/>
              </a:rPr>
              <a:t>concept</a:t>
            </a:r>
            <a:r>
              <a:rPr lang="el-GR" dirty="0">
                <a:effectLst/>
                <a:latin typeface="Arial" panose="020B0604020202020204" pitchFamily="34" charset="0"/>
                <a:ea typeface="Calibri" panose="020F0502020204030204" pitchFamily="34" charset="0"/>
                <a:cs typeface="Arial" panose="020B0604020202020204" pitchFamily="34" charset="0"/>
              </a:rPr>
              <a:t> για κάθε είδους </a:t>
            </a:r>
            <a:r>
              <a:rPr lang="en-US" dirty="0">
                <a:effectLst/>
                <a:latin typeface="Arial" panose="020B0604020202020204" pitchFamily="34" charset="0"/>
                <a:ea typeface="Calibri" panose="020F0502020204030204" pitchFamily="34" charset="0"/>
                <a:cs typeface="Arial" panose="020B0604020202020204" pitchFamily="34" charset="0"/>
              </a:rPr>
              <a:t>genre game</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virtual world</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mechanic </a:t>
            </a:r>
            <a:r>
              <a:rPr lang="el-GR" dirty="0">
                <a:effectLst/>
                <a:latin typeface="Arial" panose="020B0604020202020204" pitchFamily="34" charset="0"/>
                <a:ea typeface="Calibri" panose="020F0502020204030204" pitchFamily="34" charset="0"/>
                <a:cs typeface="Arial" panose="020B0604020202020204" pitchFamily="34" charset="0"/>
              </a:rPr>
              <a:t>αλλά και σε κάθε είδους πλατφόρμας </a:t>
            </a:r>
            <a:r>
              <a:rPr lang="en-US" dirty="0">
                <a:effectLst/>
                <a:latin typeface="Arial" panose="020B0604020202020204" pitchFamily="34" charset="0"/>
                <a:ea typeface="Calibri" panose="020F0502020204030204" pitchFamily="34" charset="0"/>
                <a:cs typeface="Arial" panose="020B0604020202020204" pitchFamily="34" charset="0"/>
              </a:rPr>
              <a:t>AR</a:t>
            </a:r>
            <a:r>
              <a:rPr lang="el-GR" dirty="0">
                <a:effectLst/>
                <a:latin typeface="Arial" panose="020B0604020202020204" pitchFamily="34" charset="0"/>
                <a:ea typeface="Calibri" panose="020F0502020204030204" pitchFamily="34" charset="0"/>
                <a:cs typeface="Arial" panose="020B0604020202020204" pitchFamily="34" charset="0"/>
              </a:rPr>
              <a:t>/</a:t>
            </a:r>
            <a:r>
              <a:rPr lang="en-US" dirty="0">
                <a:effectLst/>
                <a:latin typeface="Arial" panose="020B0604020202020204" pitchFamily="34" charset="0"/>
                <a:ea typeface="Calibri" panose="020F0502020204030204" pitchFamily="34" charset="0"/>
                <a:cs typeface="Arial" panose="020B0604020202020204" pitchFamily="34" charset="0"/>
              </a:rPr>
              <a:t>VR</a:t>
            </a:r>
            <a:r>
              <a:rPr lang="el-GR" dirty="0">
                <a:effectLst/>
                <a:latin typeface="Arial" panose="020B0604020202020204" pitchFamily="34" charset="0"/>
                <a:ea typeface="Calibri" panose="020F0502020204030204" pitchFamily="34" charset="0"/>
                <a:cs typeface="Arial" panose="020B0604020202020204" pitchFamily="34" charset="0"/>
              </a:rPr>
              <a:t> &amp; </a:t>
            </a:r>
            <a:r>
              <a:rPr lang="en-US" dirty="0">
                <a:effectLst/>
                <a:latin typeface="Arial" panose="020B0604020202020204" pitchFamily="34" charset="0"/>
                <a:ea typeface="Calibri" panose="020F0502020204030204" pitchFamily="34" charset="0"/>
                <a:cs typeface="Arial" panose="020B0604020202020204" pitchFamily="34" charset="0"/>
              </a:rPr>
              <a:t>metaverse</a:t>
            </a:r>
            <a:r>
              <a:rPr lang="el-GR" dirty="0">
                <a:effectLst/>
                <a:latin typeface="Arial" panose="020B0604020202020204" pitchFamily="34" charset="0"/>
                <a:ea typeface="Calibri" panose="020F0502020204030204" pitchFamily="34" charset="0"/>
                <a:cs typeface="Arial" panose="020B0604020202020204" pitchFamily="34" charset="0"/>
              </a:rPr>
              <a:t>.</a:t>
            </a:r>
            <a:endParaRPr lang="en-US"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err="1">
                <a:effectLst/>
                <a:latin typeface="Arial" panose="020B0604020202020204" pitchFamily="34" charset="0"/>
                <a:ea typeface="Calibri" panose="020F0502020204030204" pitchFamily="34" charset="0"/>
                <a:cs typeface="Arial" panose="020B0604020202020204" pitchFamily="34" charset="0"/>
              </a:rPr>
              <a:t>Eksetazi</a:t>
            </a:r>
            <a:r>
              <a:rPr lang="en-US" strike="sngStrike" dirty="0">
                <a:effectLst/>
                <a:latin typeface="Arial" panose="020B0604020202020204" pitchFamily="34" charset="0"/>
                <a:ea typeface="Calibri" panose="020F0502020204030204" pitchFamily="34" charset="0"/>
                <a:cs typeface="Arial" panose="020B0604020202020204" pitchFamily="34" charset="0"/>
              </a:rPr>
              <a:t> kai </a:t>
            </a:r>
            <a:r>
              <a:rPr lang="en-US" strike="sngStrike" dirty="0" err="1">
                <a:effectLst/>
                <a:latin typeface="Arial" panose="020B0604020202020204" pitchFamily="34" charset="0"/>
                <a:ea typeface="Calibri" panose="020F0502020204030204" pitchFamily="34" charset="0"/>
                <a:cs typeface="Arial" panose="020B0604020202020204" pitchFamily="34" charset="0"/>
              </a:rPr>
              <a:t>apotimatai</a:t>
            </a:r>
            <a:r>
              <a:rPr lang="en-US" strike="sngStrike" dirty="0">
                <a:effectLst/>
                <a:latin typeface="Arial" panose="020B0604020202020204" pitchFamily="34" charset="0"/>
                <a:ea typeface="Calibri" panose="020F0502020204030204" pitchFamily="34" charset="0"/>
                <a:cs typeface="Arial" panose="020B0604020202020204" pitchFamily="34" charset="0"/>
              </a:rPr>
              <a:t> I </a:t>
            </a:r>
            <a:r>
              <a:rPr lang="en-US" strike="sngStrike" dirty="0" err="1">
                <a:effectLst/>
                <a:latin typeface="Arial" panose="020B0604020202020204" pitchFamily="34" charset="0"/>
                <a:ea typeface="Calibri" panose="020F0502020204030204" pitchFamily="34" charset="0"/>
                <a:cs typeface="Arial" panose="020B0604020202020204" pitchFamily="34" charset="0"/>
              </a:rPr>
              <a:t>psixanalisi</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plithismou</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stoxos</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ine</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na</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anaptixthoun</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xaraktiristika</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gyrw</a:t>
            </a:r>
            <a:r>
              <a:rPr lang="en-US" strike="sngStrike" dirty="0">
                <a:effectLst/>
                <a:latin typeface="Arial" panose="020B0604020202020204" pitchFamily="34" charset="0"/>
                <a:ea typeface="Calibri" panose="020F0502020204030204" pitchFamily="34" charset="0"/>
                <a:cs typeface="Arial" panose="020B0604020202020204" pitchFamily="34" charset="0"/>
              </a:rPr>
              <a:t> apo tin </a:t>
            </a:r>
            <a:r>
              <a:rPr lang="en-US" strike="sngStrike" dirty="0" err="1">
                <a:effectLst/>
                <a:latin typeface="Arial" panose="020B0604020202020204" pitchFamily="34" charset="0"/>
                <a:ea typeface="Calibri" panose="020F0502020204030204" pitchFamily="34" charset="0"/>
                <a:cs typeface="Arial" panose="020B0604020202020204" pitchFamily="34" charset="0"/>
              </a:rPr>
              <a:t>psixanalisi</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plithismou</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lambanontas</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ipopsi</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nees</a:t>
            </a:r>
            <a:r>
              <a:rPr lang="en-US" strike="sngStrike" dirty="0">
                <a:effectLst/>
                <a:latin typeface="Arial" panose="020B0604020202020204" pitchFamily="34" charset="0"/>
                <a:ea typeface="Calibri" panose="020F0502020204030204" pitchFamily="34" charset="0"/>
                <a:cs typeface="Arial" panose="020B0604020202020204" pitchFamily="34" charset="0"/>
              </a:rPr>
              <a:t> idees kai </a:t>
            </a:r>
            <a:r>
              <a:rPr lang="en-US" strike="sngStrike" dirty="0" err="1">
                <a:effectLst/>
                <a:latin typeface="Arial" panose="020B0604020202020204" pitchFamily="34" charset="0"/>
                <a:ea typeface="Calibri" panose="020F0502020204030204" pitchFamily="34" charset="0"/>
                <a:cs typeface="Arial" panose="020B0604020202020204" pitchFamily="34" charset="0"/>
              </a:rPr>
              <a:t>empriries</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alla</a:t>
            </a:r>
            <a:r>
              <a:rPr lang="en-US" strike="sngStrike" dirty="0">
                <a:effectLst/>
                <a:latin typeface="Arial" panose="020B0604020202020204" pitchFamily="34" charset="0"/>
                <a:ea typeface="Calibri" panose="020F0502020204030204" pitchFamily="34" charset="0"/>
                <a:cs typeface="Arial" panose="020B0604020202020204" pitchFamily="34" charset="0"/>
              </a:rPr>
              <a:t> kai </a:t>
            </a:r>
            <a:r>
              <a:rPr lang="en-US" strike="sngStrike" dirty="0" err="1">
                <a:effectLst/>
                <a:latin typeface="Arial" panose="020B0604020202020204" pitchFamily="34" charset="0"/>
                <a:ea typeface="Calibri" panose="020F0502020204030204" pitchFamily="34" charset="0"/>
                <a:cs typeface="Arial" panose="020B0604020202020204" pitchFamily="34" charset="0"/>
              </a:rPr>
              <a:t>na</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dieraunithoun</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tixon</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diepistimonikes</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sxesis</a:t>
            </a:r>
            <a:r>
              <a:rPr lang="en-US" strike="sngStrike" dirty="0">
                <a:effectLst/>
                <a:latin typeface="Arial" panose="020B0604020202020204" pitchFamily="34" charset="0"/>
                <a:ea typeface="Calibri" panose="020F0502020204030204" pitchFamily="34" charset="0"/>
                <a:cs typeface="Arial" panose="020B0604020202020204" pitchFamily="34" charset="0"/>
              </a:rPr>
              <a:t> me </a:t>
            </a:r>
            <a:r>
              <a:rPr lang="en-US" strike="sngStrike" dirty="0" err="1">
                <a:effectLst/>
                <a:latin typeface="Arial" panose="020B0604020202020204" pitchFamily="34" charset="0"/>
                <a:ea typeface="Calibri" panose="020F0502020204030204" pitchFamily="34" charset="0"/>
                <a:cs typeface="Arial" panose="020B0604020202020204" pitchFamily="34" charset="0"/>
              </a:rPr>
              <a:t>alla</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pedia</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gnwsis</a:t>
            </a:r>
            <a:r>
              <a:rPr lang="en-US" strike="sngStrike" dirty="0">
                <a:effectLst/>
                <a:latin typeface="Arial" panose="020B0604020202020204" pitchFamily="34" charset="0"/>
                <a:ea typeface="Calibri" panose="020F0502020204030204" pitchFamily="34" charset="0"/>
                <a:cs typeface="Arial" panose="020B0604020202020204" pitchFamily="34" charset="0"/>
              </a:rPr>
              <a:t> kai </a:t>
            </a:r>
            <a:r>
              <a:rPr lang="en-US" strike="sngStrike" dirty="0" err="1">
                <a:effectLst/>
                <a:latin typeface="Arial" panose="020B0604020202020204" pitchFamily="34" charset="0"/>
                <a:ea typeface="Calibri" panose="020F0502020204030204" pitchFamily="34" charset="0"/>
                <a:cs typeface="Arial" panose="020B0604020202020204" pitchFamily="34" charset="0"/>
              </a:rPr>
              <a:t>stoxasmou</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stoxastis</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etimologia</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diladi</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thewritika</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zitimata</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I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ipsila</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themata</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priblimatismou</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px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zitimata</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tis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koinwnias</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anthrwpo</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aksies</a:t>
            </a:r>
            <a:endParaRPr lang="en-US" strike="sngStrike">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trike="sngStrike"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10C69D4-DE42-414E-829A-8F378A406FFC}" type="slidenum">
              <a:rPr lang="en-US" smtClean="0"/>
              <a:t>6</a:t>
            </a:fld>
            <a:endParaRPr lang="en-US"/>
          </a:p>
        </p:txBody>
      </p:sp>
    </p:spTree>
    <p:extLst>
      <p:ext uri="{BB962C8B-B14F-4D97-AF65-F5344CB8AC3E}">
        <p14:creationId xmlns:p14="http://schemas.microsoft.com/office/powerpoint/2010/main" val="2158971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Say about steps not the steps itself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dirty="0">
                <a:latin typeface="Arial" panose="020B0604020202020204" pitchFamily="34" charset="0"/>
                <a:cs typeface="Arial" panose="020B0604020202020204" pitchFamily="34" charset="0"/>
              </a:rPr>
              <a:t>Συνεπώς</a:t>
            </a:r>
            <a:r>
              <a:rPr lang="en-US" sz="1200" b="1" dirty="0">
                <a:latin typeface="Arial" panose="020B0604020202020204" pitchFamily="34" charset="0"/>
                <a:cs typeface="Arial" panose="020B0604020202020204" pitchFamily="34" charset="0"/>
              </a:rPr>
              <a:t> </a:t>
            </a:r>
            <a:r>
              <a:rPr lang="el-GR" sz="1200" b="1" dirty="0">
                <a:latin typeface="Arial" panose="020B0604020202020204" pitchFamily="34" charset="0"/>
                <a:cs typeface="Arial" panose="020B0604020202020204" pitchFamily="34" charset="0"/>
              </a:rPr>
              <a:t>η έρευνα εξετάζει</a:t>
            </a:r>
            <a:r>
              <a:rPr lang="en-US" sz="1200" b="1" dirty="0">
                <a:latin typeface="Arial" panose="020B0604020202020204" pitchFamily="34" charset="0"/>
                <a:cs typeface="Arial" panose="020B0604020202020204" pitchFamily="34" charset="0"/>
              </a:rPr>
              <a:t> to </a:t>
            </a:r>
            <a:r>
              <a:rPr lang="en-US" sz="1200" b="1" i="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Project Mission</a:t>
            </a:r>
            <a:r>
              <a:rPr lang="el-GR" sz="1200" b="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a:p>
            <a:endParaRPr lang="el-GR" dirty="0"/>
          </a:p>
          <a:p>
            <a:endParaRPr lang="el-GR" dirty="0"/>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Εξόρυξη γνώσεις από τις πληροφορίες του κοινού μετά από </a:t>
            </a:r>
            <a:r>
              <a:rPr lang="en-US" sz="2400" dirty="0">
                <a:latin typeface="Arial" panose="020B0604020202020204" pitchFamily="34" charset="0"/>
                <a:cs typeface="Arial" panose="020B0604020202020204" pitchFamily="34" charset="0"/>
              </a:rPr>
              <a:t>survey/Questionnaires</a:t>
            </a:r>
            <a:r>
              <a:rPr lang="el-GR" sz="2400" dirty="0">
                <a:latin typeface="Arial" panose="020B0604020202020204" pitchFamily="34" charset="0"/>
                <a:cs typeface="Arial" panose="020B0604020202020204" pitchFamily="34" charset="0"/>
              </a:rPr>
              <a:t> για </a:t>
            </a:r>
            <a:r>
              <a:rPr lang="el-GR" sz="2400" dirty="0" err="1">
                <a:latin typeface="Arial" panose="020B0604020202020204" pitchFamily="34" charset="0"/>
                <a:cs typeface="Arial" panose="020B0604020202020204" pitchFamily="34" charset="0"/>
              </a:rPr>
              <a:t>σωστη</a:t>
            </a:r>
            <a:r>
              <a:rPr lang="el-GR" sz="2400" dirty="0">
                <a:latin typeface="Arial" panose="020B0604020202020204" pitchFamily="34" charset="0"/>
                <a:cs typeface="Arial" panose="020B0604020202020204" pitchFamily="34" charset="0"/>
              </a:rPr>
              <a:t> </a:t>
            </a:r>
            <a:r>
              <a:rPr lang="el-GR" sz="2400" dirty="0" err="1">
                <a:latin typeface="Arial" panose="020B0604020202020204" pitchFamily="34" charset="0"/>
                <a:cs typeface="Arial" panose="020B0604020202020204" pitchFamily="34" charset="0"/>
              </a:rPr>
              <a:t>κατευθυνση</a:t>
            </a:r>
            <a:r>
              <a:rPr lang="el-GR" sz="2400" dirty="0">
                <a:latin typeface="Arial" panose="020B0604020202020204" pitchFamily="34" charset="0"/>
                <a:cs typeface="Arial" panose="020B0604020202020204" pitchFamily="34" charset="0"/>
              </a:rPr>
              <a:t> δημιουργίας</a:t>
            </a:r>
            <a:r>
              <a:rPr lang="en-US" sz="2400" dirty="0">
                <a:latin typeface="Arial" panose="020B0604020202020204" pitchFamily="34" charset="0"/>
                <a:cs typeface="Arial" panose="020B0604020202020204" pitchFamily="34" charset="0"/>
              </a:rPr>
              <a:t> </a:t>
            </a:r>
            <a:r>
              <a:rPr lang="el-GR" sz="2400" dirty="0">
                <a:latin typeface="Arial" panose="020B0604020202020204" pitchFamily="34" charset="0"/>
                <a:cs typeface="Arial" panose="020B0604020202020204" pitchFamily="34" charset="0"/>
              </a:rPr>
              <a:t>περιζήτητων</a:t>
            </a:r>
            <a:r>
              <a:rPr lang="en-US" sz="2400" dirty="0">
                <a:latin typeface="Arial" panose="020B0604020202020204" pitchFamily="34" charset="0"/>
                <a:cs typeface="Arial" panose="020B0604020202020204" pitchFamily="34" charset="0"/>
              </a:rPr>
              <a:t> feature</a:t>
            </a:r>
            <a:endParaRPr lang="el-GR" sz="2400" dirty="0">
              <a:latin typeface="Arial" panose="020B0604020202020204" pitchFamily="34" charset="0"/>
              <a:cs typeface="Arial" panose="020B0604020202020204" pitchFamily="34" charset="0"/>
            </a:endParaRPr>
          </a:p>
          <a:p>
            <a:endParaRPr lang="el-GR" sz="2400" dirty="0">
              <a:latin typeface="Arial" panose="020B0604020202020204" pitchFamily="34" charset="0"/>
              <a:cs typeface="Arial" panose="020B0604020202020204" pitchFamily="34" charset="0"/>
            </a:endParaRPr>
          </a:p>
          <a:p>
            <a:pPr marL="342900" marR="0" indent="-342900" algn="just">
              <a:lnSpc>
                <a:spcPct val="150000"/>
              </a:lnSpc>
              <a:spcBef>
                <a:spcPts val="0"/>
              </a:spcBef>
              <a:spcAft>
                <a:spcPts val="0"/>
              </a:spcAft>
              <a:buFont typeface="Arial" panose="020B0604020202020204" pitchFamily="34" charset="0"/>
              <a:buChar char="•"/>
            </a:pPr>
            <a:r>
              <a:rPr lang="el-GR" sz="2400" dirty="0">
                <a:effectLst/>
                <a:latin typeface="Arial" panose="020B0604020202020204" pitchFamily="34" charset="0"/>
                <a:ea typeface="Calibri" panose="020F0502020204030204" pitchFamily="34" charset="0"/>
                <a:cs typeface="Arial" panose="020B0604020202020204" pitchFamily="34" charset="0"/>
              </a:rPr>
              <a:t>Παροχή </a:t>
            </a:r>
            <a:r>
              <a:rPr lang="el-GR" sz="2400" dirty="0" err="1">
                <a:effectLst/>
                <a:latin typeface="Arial" panose="020B0604020202020204" pitchFamily="34" charset="0"/>
                <a:ea typeface="Calibri" panose="020F0502020204030204" pitchFamily="34" charset="0"/>
                <a:cs typeface="Arial" panose="020B0604020202020204" pitchFamily="34" charset="0"/>
              </a:rPr>
              <a:t>online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διαδραστικών</a:t>
            </a:r>
            <a:r>
              <a:rPr lang="el-GR" sz="2400" dirty="0">
                <a:effectLst/>
                <a:latin typeface="Arial" panose="020B0604020202020204" pitchFamily="34" charset="0"/>
                <a:ea typeface="Calibri" panose="020F0502020204030204" pitchFamily="34" charset="0"/>
                <a:cs typeface="Arial" panose="020B0604020202020204" pitchFamily="34" charset="0"/>
              </a:rPr>
              <a:t> μηχανισμών για ρεαλισμού </a:t>
            </a:r>
            <a:r>
              <a:rPr lang="el-GR" sz="2400" dirty="0" err="1">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genre</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Υπηρεσίες φωνής για πραγματικού χρόνου μετάδοσης</a:t>
            </a:r>
            <a:r>
              <a:rPr lang="en-US" sz="2400" dirty="0">
                <a:effectLst/>
                <a:latin typeface="Arial" panose="020B0604020202020204" pitchFamily="34" charset="0"/>
                <a:ea typeface="Calibri" panose="020F0502020204030204" pitchFamily="34" charset="0"/>
                <a:cs typeface="Arial" panose="020B0604020202020204" pitchFamily="34" charset="0"/>
              </a:rPr>
              <a:t> (to </a:t>
            </a:r>
            <a:r>
              <a:rPr lang="en-US" sz="2400" dirty="0" err="1">
                <a:effectLst/>
                <a:latin typeface="Arial" panose="020B0604020202020204" pitchFamily="34" charset="0"/>
                <a:ea typeface="Calibri" panose="020F0502020204030204" pitchFamily="34" charset="0"/>
                <a:cs typeface="Arial" panose="020B0604020202020204" pitchFamily="34" charset="0"/>
              </a:rPr>
              <a:t>voip</a:t>
            </a:r>
            <a:r>
              <a:rPr lang="en-US" sz="2400" dirty="0">
                <a:effectLst/>
                <a:latin typeface="Arial" panose="020B0604020202020204" pitchFamily="34" charset="0"/>
                <a:ea typeface="Calibri" panose="020F0502020204030204" pitchFamily="34" charset="0"/>
                <a:cs typeface="Arial" panose="020B0604020202020204" pitchFamily="34" charset="0"/>
              </a:rPr>
              <a:t>)</a:t>
            </a: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Επεξεργασία σήματος φωνής για προσομοιώσει εξασθένηση σήματος σε ειδικές περιοχές</a:t>
            </a:r>
            <a:r>
              <a:rPr lang="en-US" sz="2400" dirty="0">
                <a:effectLst/>
                <a:latin typeface="Arial" panose="020B0604020202020204" pitchFamily="34" charset="0"/>
                <a:ea typeface="Calibri" panose="020F0502020204030204" pitchFamily="34" charset="0"/>
                <a:cs typeface="Arial" panose="020B0604020202020204" pitchFamily="34" charset="0"/>
              </a:rPr>
              <a:t> (simulation </a:t>
            </a:r>
            <a:r>
              <a:rPr lang="en-US" sz="2400" dirty="0" err="1">
                <a:effectLst/>
                <a:latin typeface="Arial" panose="020B0604020202020204" pitchFamily="34" charset="0"/>
                <a:ea typeface="Calibri" panose="020F0502020204030204" pitchFamily="34" charset="0"/>
                <a:cs typeface="Arial" panose="020B0604020202020204" pitchFamily="34" charset="0"/>
              </a:rPr>
              <a:t>twn</a:t>
            </a:r>
            <a:r>
              <a:rPr lang="en-US" sz="2400" dirty="0">
                <a:effectLst/>
                <a:latin typeface="Arial" panose="020B0604020202020204" pitchFamily="34" charset="0"/>
                <a:ea typeface="Calibri" panose="020F0502020204030204" pitchFamily="34" charset="0"/>
                <a:cs typeface="Arial" panose="020B0604020202020204" pitchFamily="34" charset="0"/>
              </a:rPr>
              <a:t> real world scenarios)</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Και Τα βήματα διαδικασίας για την δημιουργία των μηχανισμών</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7</a:t>
            </a:fld>
            <a:endParaRPr lang="en-US"/>
          </a:p>
        </p:txBody>
      </p:sp>
    </p:spTree>
    <p:extLst>
      <p:ext uri="{BB962C8B-B14F-4D97-AF65-F5344CB8AC3E}">
        <p14:creationId xmlns:p14="http://schemas.microsoft.com/office/powerpoint/2010/main" val="935507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link </a:t>
            </a:r>
            <a:r>
              <a:rPr lang="en-US" dirty="0" err="1"/>
              <a:t>odigi</a:t>
            </a:r>
            <a:r>
              <a:rPr lang="en-US" dirty="0"/>
              <a:t> </a:t>
            </a:r>
            <a:r>
              <a:rPr lang="en-US" dirty="0" err="1"/>
              <a:t>sto</a:t>
            </a:r>
            <a:r>
              <a:rPr lang="en-US" dirty="0"/>
              <a:t> </a:t>
            </a:r>
            <a:r>
              <a:rPr lang="en-US" dirty="0" err="1"/>
              <a:t>proswpiko</a:t>
            </a:r>
            <a:r>
              <a:rPr lang="en-US" dirty="0"/>
              <a:t> market tis </a:t>
            </a:r>
            <a:r>
              <a:rPr lang="en-US" dirty="0" err="1"/>
              <a:t>ergasias</a:t>
            </a:r>
            <a:r>
              <a:rPr lang="en-US" dirty="0"/>
              <a:t> opu </a:t>
            </a:r>
            <a:r>
              <a:rPr lang="en-US" dirty="0" err="1"/>
              <a:t>tha</a:t>
            </a:r>
            <a:r>
              <a:rPr lang="en-US" dirty="0"/>
              <a:t> </a:t>
            </a:r>
            <a:r>
              <a:rPr lang="en-US" dirty="0" err="1"/>
              <a:t>brite</a:t>
            </a:r>
            <a:r>
              <a:rPr lang="en-US" dirty="0"/>
              <a:t> </a:t>
            </a:r>
            <a:r>
              <a:rPr lang="en-US" dirty="0" err="1"/>
              <a:t>oles</a:t>
            </a:r>
            <a:r>
              <a:rPr lang="en-US" dirty="0"/>
              <a:t> tis </a:t>
            </a:r>
            <a:r>
              <a:rPr lang="en-US" dirty="0" err="1"/>
              <a:t>leptomeries</a:t>
            </a:r>
            <a:r>
              <a:rPr lang="en-US" dirty="0"/>
              <a:t> </a:t>
            </a:r>
            <a:r>
              <a:rPr lang="en-US" dirty="0" err="1"/>
              <a:t>gia</a:t>
            </a:r>
            <a:r>
              <a:rPr lang="en-US" dirty="0"/>
              <a:t> </a:t>
            </a:r>
            <a:r>
              <a:rPr lang="en-US" dirty="0" err="1"/>
              <a:t>autin</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3135643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eksetastoun</a:t>
            </a:r>
            <a:r>
              <a:rPr lang="en-US" dirty="0"/>
              <a:t> oi </a:t>
            </a:r>
            <a:r>
              <a:rPr lang="en-US" dirty="0" err="1"/>
              <a:t>parakatw</a:t>
            </a:r>
            <a:r>
              <a:rPr lang="en-US" dirty="0"/>
              <a:t> </a:t>
            </a:r>
            <a:r>
              <a:rPr lang="en-US" dirty="0" err="1"/>
              <a:t>enotites</a:t>
            </a:r>
            <a:r>
              <a:rPr lang="en-US" dirty="0"/>
              <a:t> ta </a:t>
            </a:r>
            <a:r>
              <a:rPr lang="en-US" dirty="0" err="1"/>
              <a:t>dedomena</a:t>
            </a:r>
            <a:r>
              <a:rPr lang="en-US" dirty="0"/>
              <a:t> kai apotelesmata </a:t>
            </a:r>
            <a:r>
              <a:rPr lang="en-US" dirty="0" err="1"/>
              <a:t>tou</a:t>
            </a:r>
            <a:r>
              <a:rPr lang="en-US" dirty="0"/>
              <a:t> project.</a:t>
            </a:r>
          </a:p>
        </p:txBody>
      </p:sp>
      <p:sp>
        <p:nvSpPr>
          <p:cNvPr id="4" name="Slide Number Placeholder 3"/>
          <p:cNvSpPr>
            <a:spLocks noGrp="1"/>
          </p:cNvSpPr>
          <p:nvPr>
            <p:ph type="sldNum" sz="quarter" idx="5"/>
          </p:nvPr>
        </p:nvSpPr>
        <p:spPr/>
        <p:txBody>
          <a:bodyPr/>
          <a:lstStyle/>
          <a:p>
            <a:fld id="{910C69D4-DE42-414E-829A-8F378A406FFC}" type="slidenum">
              <a:rPr lang="en-US" smtClean="0"/>
              <a:t>9</a:t>
            </a:fld>
            <a:endParaRPr lang="en-US"/>
          </a:p>
        </p:txBody>
      </p:sp>
    </p:spTree>
    <p:extLst>
      <p:ext uri="{BB962C8B-B14F-4D97-AF65-F5344CB8AC3E}">
        <p14:creationId xmlns:p14="http://schemas.microsoft.com/office/powerpoint/2010/main" val="85306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4/23/2022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4/23/2022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13" Type="http://schemas.openxmlformats.org/officeDocument/2006/relationships/diagramColors" Target="../diagrams/colors1.xml"/><Relationship Id="rId3" Type="http://schemas.openxmlformats.org/officeDocument/2006/relationships/image" Target="../media/image10.jpg"/><Relationship Id="rId7" Type="http://schemas.openxmlformats.org/officeDocument/2006/relationships/hyperlink" Target="https://netivist.org/debate/pokemon-go-pros-and-cons" TargetMode="External"/><Relationship Id="rId12" Type="http://schemas.openxmlformats.org/officeDocument/2006/relationships/diagramQuickStyle" Target="../diagrams/quickStyle1.xm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2.jpg"/><Relationship Id="rId11" Type="http://schemas.openxmlformats.org/officeDocument/2006/relationships/diagramLayout" Target="../diagrams/layout1.xml"/><Relationship Id="rId5" Type="http://schemas.openxmlformats.org/officeDocument/2006/relationships/image" Target="../media/image11.jpg"/><Relationship Id="rId10" Type="http://schemas.openxmlformats.org/officeDocument/2006/relationships/diagramData" Target="../diagrams/data1.xml"/><Relationship Id="rId4" Type="http://schemas.openxmlformats.org/officeDocument/2006/relationships/hyperlink" Target="https://www.flickr.com/photos/40168038@N08/36005328171" TargetMode="External"/><Relationship Id="rId9" Type="http://schemas.openxmlformats.org/officeDocument/2006/relationships/hyperlink" Target="https://creativecommons.org/licenses/by-nc-sa/3.0/" TargetMode="External"/><Relationship Id="rId14" Type="http://schemas.microsoft.com/office/2007/relationships/diagramDrawing" Target="../diagrams/drawing1.xml"/></Relationships>
</file>

<file path=ppt/slides/_rels/slide17.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13" Type="http://schemas.openxmlformats.org/officeDocument/2006/relationships/diagramLayout" Target="../diagrams/layout2.xml"/><Relationship Id="rId3" Type="http://schemas.openxmlformats.org/officeDocument/2006/relationships/image" Target="../media/image13.jpg"/><Relationship Id="rId7" Type="http://schemas.openxmlformats.org/officeDocument/2006/relationships/hyperlink" Target="https://www.universetoday.com/77523/multiverse/" TargetMode="External"/><Relationship Id="rId12" Type="http://schemas.openxmlformats.org/officeDocument/2006/relationships/diagramData" Target="../diagrams/data2.xml"/><Relationship Id="rId2" Type="http://schemas.openxmlformats.org/officeDocument/2006/relationships/notesSlide" Target="../notesSlides/notesSlide17.xml"/><Relationship Id="rId16" Type="http://schemas.microsoft.com/office/2007/relationships/diagramDrawing" Target="../diagrams/drawing2.xml"/><Relationship Id="rId1" Type="http://schemas.openxmlformats.org/officeDocument/2006/relationships/slideLayout" Target="../slideLayouts/slideLayout15.xml"/><Relationship Id="rId6" Type="http://schemas.openxmlformats.org/officeDocument/2006/relationships/image" Target="../media/image15.jpg"/><Relationship Id="rId11" Type="http://schemas.openxmlformats.org/officeDocument/2006/relationships/image" Target="../media/image17.svg"/><Relationship Id="rId5" Type="http://schemas.openxmlformats.org/officeDocument/2006/relationships/image" Target="../media/image14.gif"/><Relationship Id="rId15" Type="http://schemas.openxmlformats.org/officeDocument/2006/relationships/diagramColors" Target="../diagrams/colors2.xml"/><Relationship Id="rId10" Type="http://schemas.openxmlformats.org/officeDocument/2006/relationships/image" Target="../media/image16.png"/><Relationship Id="rId4" Type="http://schemas.openxmlformats.org/officeDocument/2006/relationships/hyperlink" Target="http://www.playstationblast.com.br/2017/02/playstation-vr-vendas.html" TargetMode="External"/><Relationship Id="rId9" Type="http://schemas.openxmlformats.org/officeDocument/2006/relationships/hyperlink" Target="https://creativecommons.org/licenses/by/3.0/" TargetMode="External"/><Relationship Id="rId1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ichailmarkou1995"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mailto:mmarkou19b@amcstudent.edu.g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23.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gif"/></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notesSlide" Target="../notesSlides/notesSlide32.xml"/><Relationship Id="rId16" Type="http://schemas.openxmlformats.org/officeDocument/2006/relationships/diagramColors" Target="../diagrams/colors7.xml"/><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5.jpeg"/><Relationship Id="rId2" Type="http://schemas.openxmlformats.org/officeDocument/2006/relationships/tags" Target="../tags/tag3.xml"/><Relationship Id="rId1" Type="http://schemas.openxmlformats.org/officeDocument/2006/relationships/video" Target="https://www.youtube.com/embed/2QcsIlXXc1M?feature=oembed" TargetMode="External"/><Relationship Id="rId6" Type="http://schemas.openxmlformats.org/officeDocument/2006/relationships/image" Target="../media/image4.gif"/><Relationship Id="rId5" Type="http://schemas.openxmlformats.org/officeDocument/2006/relationships/image" Target="../media/image3.gif"/><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svitla.com/blog/sdlc-methodologies"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youtu.be/K6WGjKm1JZo" TargetMode="External"/><Relationship Id="rId3" Type="http://schemas.openxmlformats.org/officeDocument/2006/relationships/image" Target="../media/image3.gif"/><Relationship Id="rId7" Type="http://schemas.openxmlformats.org/officeDocument/2006/relationships/hyperlink" Target="https://youtu.be/UaiMWREsuQU"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youtu.be/FvyhLrOVsgU" TargetMode="External"/><Relationship Id="rId5" Type="http://schemas.openxmlformats.org/officeDocument/2006/relationships/hyperlink" Target="https://youtu.be/EWK5TxIxNug" TargetMode="External"/><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unrealengine.com/marketplace/en-US/product/advanced-voip-voice-chat-system"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normAutofit/>
          </a:bodyPr>
          <a:lstStyle/>
          <a:p>
            <a:r>
              <a:rPr lang="en-US" sz="2400"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72" name="Title 1">
            <a:extLst>
              <a:ext uri="{FF2B5EF4-FFF2-40B4-BE49-F238E27FC236}">
                <a16:creationId xmlns:a16="http://schemas.microsoft.com/office/drawing/2014/main" id="{4254A938-BC58-49A1-BB09-1A4FC7FF2443}"/>
              </a:ext>
            </a:extLst>
          </p:cNvPr>
          <p:cNvSpPr txBox="1">
            <a:spLocks/>
          </p:cNvSpPr>
          <p:nvPr/>
        </p:nvSpPr>
        <p:spPr>
          <a:xfrm>
            <a:off x="7647057" y="6085419"/>
            <a:ext cx="3611529" cy="835096"/>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8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3200" b="1" dirty="0">
                <a:effectLst>
                  <a:outerShdw blurRad="38100" dist="38100" dir="2700000" algn="tl">
                    <a:srgbClr val="000000">
                      <a:alpha val="43137"/>
                    </a:srgbClr>
                  </a:outerShdw>
                </a:effectLst>
              </a:rPr>
              <a:t>By </a:t>
            </a:r>
            <a:r>
              <a:rPr lang="el-GR" sz="3200" b="1" dirty="0">
                <a:effectLst>
                  <a:outerShdw blurRad="38100" dist="38100" dir="2700000" algn="tl">
                    <a:srgbClr val="000000">
                      <a:alpha val="43137"/>
                    </a:srgbClr>
                  </a:outerShdw>
                </a:effectLst>
              </a:rPr>
              <a:t>ΜΙΧΑΗΛ ΜΑΡΚΟΥ</a:t>
            </a:r>
            <a:endParaRPr 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6849" y="2714262"/>
            <a:ext cx="4830164" cy="8862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 </a:t>
            </a:r>
            <a:r>
              <a:rPr kumimoji="0" lang="en-US" sz="36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aira SemiCondensed ExtraBold"/>
              </a:rPr>
              <a:t>-</a:t>
            </a:r>
            <a:r>
              <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 </a:t>
            </a:r>
            <a:r>
              <a:rPr kumimoji="0" lang="el-GR" sz="36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rPr>
              <a:t>Εισαγωγή</a:t>
            </a:r>
            <a:endParaRPr kumimoji="0" lang="en-US" sz="36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Arial" panose="020B0604020202020204" pitchFamily="34" charset="0"/>
                <a:cs typeface="Arial" panose="020B0604020202020204" pitchFamily="34" charset="0"/>
              </a:rPr>
              <a:t>Έρευνα για το </a:t>
            </a:r>
            <a:r>
              <a:rPr lang="en-US" sz="2000" b="1"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2000" b="1" kern="0" dirty="0">
                <a:solidFill>
                  <a:srgbClr val="FFFFFF"/>
                </a:solidFill>
                <a:latin typeface="Arial" panose="020B0604020202020204" pitchFamily="34" charset="0"/>
                <a:cs typeface="Arial" panose="020B0604020202020204" pitchFamily="34" charset="0"/>
              </a:rPr>
              <a:t>Gameplay Mechanics</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Τι ερευνήθηκε?</a:t>
            </a:r>
            <a:endParaRPr kumimoji="0" lang="en-US"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412520" y="5599155"/>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452046" y="2588390"/>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803602" y="2505624"/>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50342" y="3094280"/>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347313" y="3052422"/>
            <a:ext cx="3508714"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73874" y="3663685"/>
            <a:ext cx="3089222" cy="1710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μέλλον της εξέλιξης του Διαδικτύου, γνωστό ως δεύτερη ζωή, επεκτείνεται σε προσομοιώσεις λογισμικού πολλαπλών ζωών σε φυσικό και εικονικό κόσμο</a:t>
            </a: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73907" y="3524458"/>
            <a:ext cx="2762594" cy="1458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800" kern="0" dirty="0" err="1">
                <a:solidFill>
                  <a:srgbClr val="FFFFFF"/>
                </a:solidFill>
                <a:latin typeface="Arial" panose="020B0604020202020204" pitchFamily="34" charset="0"/>
                <a:cs typeface="Arial" panose="020B0604020202020204" pitchFamily="34" charset="0"/>
              </a:rPr>
              <a:t>Διεπαφές</a:t>
            </a:r>
            <a:r>
              <a:rPr lang="el-GR" sz="1800" kern="0" dirty="0">
                <a:solidFill>
                  <a:srgbClr val="FFFFFF"/>
                </a:solidFill>
                <a:latin typeface="Arial" panose="020B0604020202020204" pitchFamily="34" charset="0"/>
                <a:cs typeface="Arial" panose="020B0604020202020204" pitchFamily="34" charset="0"/>
              </a:rPr>
              <a:t> υλικού για αλληλεπίδραση με τους καθηλωτικούς κόσμους που προσομοιώνουν την καθημερινή ζωή</a:t>
            </a: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347313" y="3592476"/>
            <a:ext cx="4080214" cy="11319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Τα API λογισμικού του AR/VR</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/classic</a:t>
            </a: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για τη γεφύρωση του υλικού με την αλληλεπίδραση χρήστη λογισμικού μέσα στο </a:t>
            </a:r>
            <a:r>
              <a:rPr kumimoji="0" lang="el-GR" sz="18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metaverse</a:t>
            </a: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plus</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448B91"/>
                </a:solidFill>
                <a:effectLst/>
                <a:uLnTx/>
                <a:uFillTx/>
                <a:latin typeface="Arial" panose="020B0604020202020204" pitchFamily="34" charset="0"/>
                <a:cs typeface="Arial" panose="020B0604020202020204" pitchFamily="34" charset="0"/>
                <a:sym typeface="Sora"/>
              </a:rPr>
              <a:t>way</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85A6D08-6A73-423B-A64C-9890E22975A8}"/>
              </a:ext>
            </a:extLst>
          </p:cNvPr>
          <p:cNvSpPr/>
          <p:nvPr/>
        </p:nvSpPr>
        <p:spPr>
          <a:xfrm>
            <a:off x="3087467" y="1872849"/>
            <a:ext cx="3070048" cy="2934776"/>
          </a:xfrm>
          <a:prstGeom prst="ellipse">
            <a:avLst/>
          </a:prstGeom>
          <a:solidFill>
            <a:schemeClr val="bg2">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B27F250-64F0-40C7-9B8D-63316402191B}"/>
              </a:ext>
            </a:extLst>
          </p:cNvPr>
          <p:cNvSpPr/>
          <p:nvPr/>
        </p:nvSpPr>
        <p:spPr>
          <a:xfrm>
            <a:off x="5320463" y="1872849"/>
            <a:ext cx="3070048" cy="2934776"/>
          </a:xfrm>
          <a:prstGeom prst="ellipse">
            <a:avLst/>
          </a:prstGeom>
          <a:solidFill>
            <a:srgbClr val="448B91">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87B141FB-7FC3-4EA9-B4FE-1C009C14D5F4}"/>
              </a:ext>
            </a:extLst>
          </p:cNvPr>
          <p:cNvSpPr/>
          <p:nvPr/>
        </p:nvSpPr>
        <p:spPr>
          <a:xfrm>
            <a:off x="4203965" y="3340237"/>
            <a:ext cx="3070048" cy="2934776"/>
          </a:xfrm>
          <a:prstGeom prst="ellipse">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6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Venn</a:t>
            </a:r>
            <a:r>
              <a:rPr kumimoji="0" lang="en-US"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 Diagram</a:t>
            </a: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668705" y="3131324"/>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i="0" u="none" strike="noStrike" kern="0" cap="none" spc="0" normalizeH="0" baseline="0" noProof="0" dirty="0">
                <a:ln>
                  <a:noFill/>
                </a:ln>
                <a:solidFill>
                  <a:srgbClr val="F7743C"/>
                </a:solidFill>
                <a:effectLst/>
                <a:uLnTx/>
                <a:uFillTx/>
                <a:sym typeface="Saira SemiCondensed ExtraBold"/>
              </a:rPr>
              <a:t>Metaverse</a:t>
            </a:r>
            <a:endParaRPr kumimoji="0" lang="en-US" sz="2400" i="0" u="none" strike="noStrike" kern="0" cap="none" spc="0" normalizeH="0" baseline="0" noProof="0" dirty="0">
              <a:ln>
                <a:noFill/>
              </a:ln>
              <a:solidFill>
                <a:srgbClr val="F7743C"/>
              </a:solidFill>
              <a:effectLst/>
              <a:uLnTx/>
              <a:uFillTx/>
              <a:sym typeface="Saira SemiCondensed ExtraBold"/>
            </a:endParaRP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299530" y="517767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269755" y="3007778"/>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4306360" y="3878165"/>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31;p54">
            <a:extLst>
              <a:ext uri="{FF2B5EF4-FFF2-40B4-BE49-F238E27FC236}">
                <a16:creationId xmlns:a16="http://schemas.microsoft.com/office/drawing/2014/main" id="{04DEE0F1-9468-49AA-B320-4A31D728F0C1}"/>
              </a:ext>
            </a:extLst>
          </p:cNvPr>
          <p:cNvSpPr txBox="1">
            <a:spLocks/>
          </p:cNvSpPr>
          <p:nvPr/>
        </p:nvSpPr>
        <p:spPr>
          <a:xfrm>
            <a:off x="6667489" y="3007778"/>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AR</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07" name="Google Shape;1231;p54">
            <a:extLst>
              <a:ext uri="{FF2B5EF4-FFF2-40B4-BE49-F238E27FC236}">
                <a16:creationId xmlns:a16="http://schemas.microsoft.com/office/drawing/2014/main" id="{7676CF74-AA55-4986-A116-5C31FAFD9FD6}"/>
              </a:ext>
            </a:extLst>
          </p:cNvPr>
          <p:cNvSpPr txBox="1">
            <a:spLocks/>
          </p:cNvSpPr>
          <p:nvPr/>
        </p:nvSpPr>
        <p:spPr>
          <a:xfrm>
            <a:off x="5435230" y="4676379"/>
            <a:ext cx="704273"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2F7779-E3DC-4445-BC52-CE32C41D8046}"/>
                  </a:ext>
                </a:extLst>
              </p:cNvPr>
              <p:cNvSpPr txBox="1"/>
              <p:nvPr/>
            </p:nvSpPr>
            <p:spPr>
              <a:xfrm>
                <a:off x="2278779" y="3047849"/>
                <a:ext cx="654068"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612F7779-E3DC-4445-BC52-CE32C41D8046}"/>
                  </a:ext>
                </a:extLst>
              </p:cNvPr>
              <p:cNvSpPr txBox="1">
                <a:spLocks noRot="1" noChangeAspect="1" noMove="1" noResize="1" noEditPoints="1" noAdjustHandles="1" noChangeArrowheads="1" noChangeShapeType="1" noTextEdit="1"/>
              </p:cNvSpPr>
              <p:nvPr/>
            </p:nvSpPr>
            <p:spPr>
              <a:xfrm>
                <a:off x="2278779" y="3047849"/>
                <a:ext cx="654068" cy="584775"/>
              </a:xfrm>
              <a:prstGeom prst="rect">
                <a:avLst/>
              </a:prstGeom>
              <a:blipFill>
                <a:blip r:embed="rId3"/>
                <a:stretch>
                  <a:fillRect/>
                </a:stretch>
              </a:blipFill>
            </p:spPr>
            <p:txBody>
              <a:bodyPr/>
              <a:lstStyle/>
              <a:p>
                <a:r>
                  <a:rPr lang="en-US">
                    <a:noFill/>
                  </a:rPr>
                  <a:t> </a:t>
                </a:r>
              </a:p>
            </p:txBody>
          </p:sp>
        </mc:Fallback>
      </mc:AlternateContent>
      <p:sp>
        <p:nvSpPr>
          <p:cNvPr id="110" name="Oval 109">
            <a:extLst>
              <a:ext uri="{FF2B5EF4-FFF2-40B4-BE49-F238E27FC236}">
                <a16:creationId xmlns:a16="http://schemas.microsoft.com/office/drawing/2014/main" id="{9ECD12B4-36C5-45D2-BFFA-FD8EA9D71D75}"/>
              </a:ext>
            </a:extLst>
          </p:cNvPr>
          <p:cNvSpPr/>
          <p:nvPr/>
        </p:nvSpPr>
        <p:spPr>
          <a:xfrm>
            <a:off x="2932847" y="915492"/>
            <a:ext cx="5728268" cy="55572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231;p54">
            <a:extLst>
              <a:ext uri="{FF2B5EF4-FFF2-40B4-BE49-F238E27FC236}">
                <a16:creationId xmlns:a16="http://schemas.microsoft.com/office/drawing/2014/main" id="{CA933690-A5DD-47EA-A48C-7891ED19CEDA}"/>
              </a:ext>
            </a:extLst>
          </p:cNvPr>
          <p:cNvSpPr txBox="1">
            <a:spLocks/>
          </p:cNvSpPr>
          <p:nvPr/>
        </p:nvSpPr>
        <p:spPr>
          <a:xfrm>
            <a:off x="5606079" y="1210247"/>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XR</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Tree>
    <p:extLst>
      <p:ext uri="{BB962C8B-B14F-4D97-AF65-F5344CB8AC3E}">
        <p14:creationId xmlns:p14="http://schemas.microsoft.com/office/powerpoint/2010/main" val="3654935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3">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521628" y="976210"/>
            <a:ext cx="424159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6405765" y="2716902"/>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934354" y="481635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893875" y="1674657"/>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82465" y="15732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514778" y="1818129"/>
            <a:ext cx="5062751" cy="1419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Γεφύρωση του χάσματος μεταξύ της επικοινωνίας υλικού και λογισμικού για αλληλεπίδραση εντός του παιχνιδιού</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51585" y="3620774"/>
            <a:ext cx="4929252" cy="20010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Παρελθόν, Παρόν, Εξερεύνηση του Μέλλοντος</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Εταιρείες μεγάλης τεχνολογίας και όραμα ενιαίας ανάπτυξης (κοινά πρότυπα λογισμικού)</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Metaverse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ήταν ήδη εδώ</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Gameplay Mechanics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μπορεί να χαρακτηριστεί ως ο τρόπος εισόδου στο</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sz="2000" kern="0" dirty="0">
              <a:solidFill>
                <a:srgbClr val="FFFFFF"/>
              </a:solidFill>
              <a:latin typeface="Arial" panose="020B0604020202020204" pitchFamily="34" charset="0"/>
              <a:cs typeface="Arial" panose="020B0604020202020204" pitchFamily="34" charset="0"/>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339871" y="5489850"/>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5FF934D-FE18-42B4-835E-9B9B7F858D89}"/>
              </a:ext>
            </a:extLst>
          </p:cNvPr>
          <p:cNvSpPr txBox="1"/>
          <p:nvPr/>
        </p:nvSpPr>
        <p:spPr>
          <a:xfrm>
            <a:off x="1340853" y="1247978"/>
            <a:ext cx="4719694" cy="3416320"/>
          </a:xfrm>
          <a:prstGeom prst="rect">
            <a:avLst/>
          </a:prstGeom>
          <a:noFill/>
        </p:spPr>
        <p:txBody>
          <a:bodyPr wrap="square" rtlCol="0">
            <a:spAutoFit/>
          </a:bodyPr>
          <a:lstStyle/>
          <a:p>
            <a:r>
              <a:rPr lang="en-US" sz="2400" dirty="0">
                <a:effectLst/>
                <a:latin typeface="Arial" panose="020B0604020202020204" pitchFamily="34" charset="0"/>
                <a:cs typeface="Arial" panose="020B0604020202020204" pitchFamily="34" charset="0"/>
              </a:rPr>
              <a:t>Metaverse </a:t>
            </a:r>
            <a:r>
              <a:rPr lang="el-GR" sz="2400" dirty="0">
                <a:effectLst/>
                <a:latin typeface="Arial" panose="020B0604020202020204" pitchFamily="34" charset="0"/>
                <a:cs typeface="Arial" panose="020B0604020202020204" pitchFamily="34" charset="0"/>
              </a:rPr>
              <a:t>η ιδέα άρχισε σιωπηρά το</a:t>
            </a:r>
            <a:r>
              <a:rPr lang="en-US" sz="2400" dirty="0">
                <a:effectLst/>
                <a:latin typeface="Arial" panose="020B0604020202020204" pitchFamily="34" charset="0"/>
                <a:cs typeface="Arial" panose="020B0604020202020204" pitchFamily="34" charset="0"/>
              </a:rPr>
              <a:t> 70’s.</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ένα μέρος για συγκέντρωση ανθρώπων και δια-δραστικότητα</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Να μοιράζονται κοινά ενδιαφέροντα</a:t>
            </a:r>
            <a:endParaRPr lang="en-US" sz="2400" dirty="0">
              <a:effectLst/>
              <a:latin typeface="Arial" panose="020B0604020202020204" pitchFamily="34" charset="0"/>
              <a:cs typeface="Arial" panose="020B0604020202020204" pitchFamily="34" charset="0"/>
            </a:endParaRPr>
          </a:p>
          <a:p>
            <a:endParaRPr lang="en-US" sz="2400" dirty="0"/>
          </a:p>
        </p:txBody>
      </p:sp>
    </p:spTree>
    <p:extLst>
      <p:ext uri="{BB962C8B-B14F-4D97-AF65-F5344CB8AC3E}">
        <p14:creationId xmlns:p14="http://schemas.microsoft.com/office/powerpoint/2010/main" val="685060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53530429"/>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3">
            <a:extLst>
              <a:ext uri="{837473B0-CC2E-450A-ABE3-18F120FF3D39}">
                <a1611:picAttrSrcUrl xmlns:a1611="http://schemas.microsoft.com/office/drawing/2016/11/main" r:id="rId4"/>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5"/>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6">
            <a:extLst>
              <a:ext uri="{837473B0-CC2E-450A-ABE3-18F120FF3D39}">
                <a1611:picAttrSrcUrl xmlns:a1611="http://schemas.microsoft.com/office/drawing/2016/11/main" r:id="rId7"/>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4" tooltip="https://www.flickr.com/photos/40168038@N08/36005328171"/>
              </a:rPr>
              <a:t>This Photo</a:t>
            </a:r>
            <a:r>
              <a:rPr lang="en-US" sz="900"/>
              <a:t> by Unknown Author is licensed under </a:t>
            </a:r>
            <a:r>
              <a:rPr lang="en-US" sz="900">
                <a:hlinkClick r:id="rId8"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7" tooltip="https://netivist.org/debate/pokemon-go-pros-and-cons"/>
              </a:rPr>
              <a:t>This Photo</a:t>
            </a:r>
            <a:r>
              <a:rPr lang="en-US" sz="900"/>
              <a:t> by Unknown Author is licensed under </a:t>
            </a:r>
            <a:r>
              <a:rPr lang="en-US" sz="900">
                <a:hlinkClick r:id="rId9"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Title 1">
            <a:extLst>
              <a:ext uri="{FF2B5EF4-FFF2-40B4-BE49-F238E27FC236}">
                <a16:creationId xmlns:a16="http://schemas.microsoft.com/office/drawing/2014/main" id="{B8E8170F-D016-4E94-8E25-006EA0B7A49C}"/>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(1)</a:t>
            </a:r>
          </a:p>
        </p:txBody>
      </p:sp>
    </p:spTree>
    <p:extLst>
      <p:ext uri="{BB962C8B-B14F-4D97-AF65-F5344CB8AC3E}">
        <p14:creationId xmlns:p14="http://schemas.microsoft.com/office/powerpoint/2010/main" val="3447643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3">
            <a:extLst>
              <a:ext uri="{837473B0-CC2E-450A-ABE3-18F120FF3D39}">
                <a1611:picAttrSrcUrl xmlns:a1611="http://schemas.microsoft.com/office/drawing/2016/11/main" r:id="rId4"/>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to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a:xfrm>
            <a:off x="4376708" y="4242055"/>
            <a:ext cx="3200400" cy="576262"/>
          </a:xfrm>
        </p:spPr>
        <p:txBody>
          <a:bodyPr/>
          <a:lstStyle/>
          <a:p>
            <a:r>
              <a:rPr lang="en-US" b="1" dirty="0">
                <a:latin typeface="Sora" pitchFamily="2" charset="0"/>
                <a:cs typeface="Sora" pitchFamily="2" charset="0"/>
              </a:rPr>
              <a:t>Metaverse/s</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5"/>
          <a:srcRect l="5716" r="5716"/>
          <a:stretch/>
        </p:blipFill>
        <p:spPr>
          <a:xfrm>
            <a:off x="4489053" y="2666998"/>
            <a:ext cx="3198940" cy="1524000"/>
          </a:xfrm>
        </p:spPr>
      </p:pic>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6">
            <a:extLst>
              <a:ext uri="{837473B0-CC2E-450A-ABE3-18F120FF3D39}">
                <a1611:picAttrSrcUrl xmlns:a1611="http://schemas.microsoft.com/office/drawing/2016/11/main" r:id="rId7"/>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4" tooltip="http://www.playstationblast.com.br/2017/02/playstation-vr-vendas.html"/>
              </a:rPr>
              <a:t>This Photo</a:t>
            </a:r>
            <a:r>
              <a:rPr lang="en-US" sz="900"/>
              <a:t> by Unknown Author is licensed under </a:t>
            </a:r>
            <a:r>
              <a:rPr lang="en-US" sz="900">
                <a:hlinkClick r:id="rId8"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7" tooltip="https://www.universetoday.com/77523/multiverse/"/>
              </a:rPr>
              <a:t>This Photo</a:t>
            </a:r>
            <a:r>
              <a:rPr lang="en-US" sz="900"/>
              <a:t> by Unknown Author is licensed under </a:t>
            </a:r>
            <a:r>
              <a:rPr lang="en-US" sz="900">
                <a:hlinkClick r:id="rId9"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a:xfrm>
            <a:off x="4376708" y="4655776"/>
            <a:ext cx="3852892" cy="970528"/>
          </a:xfrm>
        </p:spPr>
        <p:txBody>
          <a:bodyPr>
            <a:noAutofit/>
          </a:bodyPr>
          <a:lstStyle/>
          <a:p>
            <a:r>
              <a:rPr lang="en-US" sz="1300" dirty="0">
                <a:latin typeface="Sora" pitchFamily="2" charset="0"/>
                <a:cs typeface="Sora" pitchFamily="2" charset="0"/>
              </a:rPr>
              <a:t>Second Life of everything, Inside Data, Dematerialization of physical space, distances and objects not only a virtual 2D/3D world.</a:t>
            </a:r>
          </a:p>
        </p:txBody>
      </p:sp>
      <p:sp>
        <p:nvSpPr>
          <p:cNvPr id="27" name="Title 1">
            <a:extLst>
              <a:ext uri="{FF2B5EF4-FFF2-40B4-BE49-F238E27FC236}">
                <a16:creationId xmlns:a16="http://schemas.microsoft.com/office/drawing/2014/main" id="{86700653-4BEA-485F-9A29-D19E34EDD34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(2)</a:t>
            </a:r>
          </a:p>
        </p:txBody>
      </p:sp>
    </p:spTree>
    <p:extLst>
      <p:ext uri="{BB962C8B-B14F-4D97-AF65-F5344CB8AC3E}">
        <p14:creationId xmlns:p14="http://schemas.microsoft.com/office/powerpoint/2010/main" val="4237049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4294967295"/>
              </p:nvPr>
            </p:nvSpPr>
            <p:spPr>
              <a:xfrm>
                <a:off x="6530036" y="5960630"/>
                <a:ext cx="4294981" cy="603030"/>
              </a:xfrm>
            </p:spPr>
            <p:txBody>
              <a:bodyPr>
                <a:normAutofit/>
              </a:bodyPr>
              <a:lstStyle/>
              <a:p>
                <a:pPr algn="ctr"/>
                <a:r>
                  <a:rPr lang="en-US" sz="1200" dirty="0">
                    <a:latin typeface="Sora" pitchFamily="2" charset="0"/>
                    <a:cs typeface="Sora" pitchFamily="2" charset="0"/>
                  </a:rPr>
                  <a:t>XR = extended reality (XR </a:t>
                </a:r>
                <a14:m>
                  <m:oMath xmlns:m="http://schemas.openxmlformats.org/officeDocument/2006/math">
                    <m:r>
                      <a:rPr lang="en-US" sz="1200" i="1" smtClean="0">
                        <a:latin typeface="Cambria Math" panose="02040503050406030204" pitchFamily="18" charset="0"/>
                        <a:ea typeface="Cambria Math" panose="02040503050406030204" pitchFamily="18" charset="0"/>
                        <a:cs typeface="Sora" pitchFamily="2" charset="0"/>
                      </a:rPr>
                      <m:t>⊃</m:t>
                    </m:r>
                  </m:oMath>
                </a14:m>
                <a:r>
                  <a:rPr lang="en-US" sz="1200" dirty="0">
                    <a:latin typeface="Sora" pitchFamily="2" charset="0"/>
                    <a:cs typeface="Sora" pitchFamily="2" charset="0"/>
                  </a:rPr>
                  <a:t> AR,VR)</a:t>
                </a:r>
              </a:p>
            </p:txBody>
          </p:sp>
        </mc:Choice>
        <mc:Fallback xmlns="">
          <p:sp>
            <p:nvSpPr>
              <p:cNvPr id="5" name="Text Placeholder 4">
                <a:extLst>
                  <a:ext uri="{FF2B5EF4-FFF2-40B4-BE49-F238E27FC236}">
                    <a16:creationId xmlns:a16="http://schemas.microsoft.com/office/drawing/2014/main" id="{2DE1A19D-7F90-4454-B880-807B56855BED}"/>
                  </a:ext>
                </a:extLst>
              </p:cNvPr>
              <p:cNvSpPr>
                <a:spLocks noGrp="1" noRot="1" noChangeAspect="1" noMove="1" noResize="1" noEditPoints="1" noAdjustHandles="1" noChangeArrowheads="1" noChangeShapeType="1" noTextEdit="1"/>
              </p:cNvSpPr>
              <p:nvPr>
                <p:ph type="body" sz="half" idx="4294967295"/>
              </p:nvPr>
            </p:nvSpPr>
            <p:spPr>
              <a:xfrm>
                <a:off x="6530036" y="5960630"/>
                <a:ext cx="4294981" cy="603030"/>
              </a:xfrm>
              <a:blipFill>
                <a:blip r:embed="rId3"/>
                <a:stretch>
                  <a:fillRect t="-9091"/>
                </a:stretch>
              </a:blipFill>
            </p:spPr>
            <p:txBody>
              <a:bodyPr/>
              <a:lstStyle/>
              <a:p>
                <a:r>
                  <a:rPr lang="en-US">
                    <a:noFill/>
                  </a:rPr>
                  <a:t> </a:t>
                </a:r>
              </a:p>
            </p:txBody>
          </p:sp>
        </mc:Fallback>
      </mc:AlternateContent>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44" name="Diagram 43">
            <a:extLst>
              <a:ext uri="{FF2B5EF4-FFF2-40B4-BE49-F238E27FC236}">
                <a16:creationId xmlns:a16="http://schemas.microsoft.com/office/drawing/2014/main" id="{5F9002B9-3071-42A5-BCEC-4876E369771A}"/>
              </a:ext>
            </a:extLst>
          </p:cNvPr>
          <p:cNvGraphicFramePr/>
          <p:nvPr>
            <p:extLst>
              <p:ext uri="{D42A27DB-BD31-4B8C-83A1-F6EECF244321}">
                <p14:modId xmlns:p14="http://schemas.microsoft.com/office/powerpoint/2010/main" val="390270435"/>
              </p:ext>
            </p:extLst>
          </p:nvPr>
        </p:nvGraphicFramePr>
        <p:xfrm>
          <a:off x="3048000" y="1698721"/>
          <a:ext cx="6096000" cy="42619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(3)</a:t>
            </a:r>
          </a:p>
        </p:txBody>
      </p:sp>
    </p:spTree>
    <p:extLst>
      <p:ext uri="{BB962C8B-B14F-4D97-AF65-F5344CB8AC3E}">
        <p14:creationId xmlns:p14="http://schemas.microsoft.com/office/powerpoint/2010/main" val="3645462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(4)</a:t>
            </a:r>
          </a:p>
        </p:txBody>
      </p:sp>
      <p:pic>
        <p:nvPicPr>
          <p:cNvPr id="1026" name="Picture 2" descr="The Metaverse Value-Chain. Trillions of dollars are pouring into… | by Jon  Radoff | Building the Metaverse | Medium">
            <a:extLst>
              <a:ext uri="{FF2B5EF4-FFF2-40B4-BE49-F238E27FC236}">
                <a16:creationId xmlns:a16="http://schemas.microsoft.com/office/drawing/2014/main" id="{4A60C9C8-096C-4D5D-8DDD-36748C8B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47" y="1140880"/>
            <a:ext cx="7553325" cy="5143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998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595B39-E600-4717-B213-F955D2D88471}"/>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Σχετικά με εμένα:</a:t>
            </a:r>
            <a:endParaRPr lang="en-US"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E27E404-D380-4CC8-BF16-6894D1159FDF}"/>
              </a:ext>
            </a:extLst>
          </p:cNvPr>
          <p:cNvSpPr txBox="1"/>
          <p:nvPr/>
        </p:nvSpPr>
        <p:spPr>
          <a:xfrm>
            <a:off x="1126837" y="1307007"/>
            <a:ext cx="10812615"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a:t>
            </a:r>
            <a:r>
              <a:rPr lang="el-GR" sz="2400" baseline="30000" dirty="0">
                <a:latin typeface="Arial" panose="020B0604020202020204" pitchFamily="34" charset="0"/>
                <a:cs typeface="Arial" panose="020B0604020202020204" pitchFamily="34" charset="0"/>
              </a:rPr>
              <a:t>ο</a:t>
            </a:r>
            <a:r>
              <a:rPr lang="el-GR" sz="2400" dirty="0">
                <a:latin typeface="Arial" panose="020B0604020202020204" pitchFamily="34" charset="0"/>
                <a:cs typeface="Arial" panose="020B0604020202020204" pitchFamily="34" charset="0"/>
              </a:rPr>
              <a:t> έτος</a:t>
            </a:r>
            <a:r>
              <a:rPr lang="en-US" sz="2400" dirty="0">
                <a:latin typeface="Arial" panose="020B0604020202020204" pitchFamily="34" charset="0"/>
                <a:cs typeface="Arial" panose="020B0604020202020204" pitchFamily="34" charset="0"/>
              </a:rPr>
              <a:t> BSc Computer Science </a:t>
            </a:r>
            <a:r>
              <a:rPr lang="el-GR" sz="2400" dirty="0">
                <a:latin typeface="Arial" panose="020B0604020202020204" pitchFamily="34" charset="0"/>
                <a:cs typeface="Arial" panose="020B0604020202020204" pitchFamily="34" charset="0"/>
              </a:rPr>
              <a:t>στο Μητροπολιτικό κολλέγιο</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Former internship </a:t>
            </a:r>
            <a:r>
              <a:rPr lang="el-GR"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Internet Service Provider Network Engineer</a:t>
            </a:r>
            <a:r>
              <a:rPr lang="el-GR"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Unreal Engine Game Developer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VR/AR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Multiplayer driven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Gameplay Mechanics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Sound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Visual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3D Architectural Visualization &amp; modeling</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Producer &amp; Digital Content Creator </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YouTube, Unreal Engine &amp; Google Play marketplace</a:t>
            </a:r>
            <a:r>
              <a:rPr lang="en-US"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78500E5-73B5-46F6-BD48-CBFD4C825C42}"/>
              </a:ext>
            </a:extLst>
          </p:cNvPr>
          <p:cNvSpPr txBox="1"/>
          <p:nvPr/>
        </p:nvSpPr>
        <p:spPr>
          <a:xfrm>
            <a:off x="1126837" y="5303131"/>
            <a:ext cx="7073537" cy="1200329"/>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Portfolio: </a:t>
            </a:r>
            <a:r>
              <a:rPr lang="en-US" sz="2400" dirty="0">
                <a:latin typeface="Arial" panose="020B0604020202020204" pitchFamily="34" charset="0"/>
                <a:cs typeface="Arial" panose="020B0604020202020204" pitchFamily="34" charset="0"/>
                <a:hlinkClick r:id="rId3"/>
              </a:rPr>
              <a:t>https://github.com/michailmarkou1995</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E-mail: </a:t>
            </a:r>
            <a:r>
              <a:rPr lang="en-US" sz="2400" dirty="0">
                <a:latin typeface="Arial" panose="020B0604020202020204" pitchFamily="34" charset="0"/>
                <a:cs typeface="Arial" panose="020B0604020202020204" pitchFamily="34" charset="0"/>
                <a:hlinkClick r:id="rId4"/>
              </a:rPr>
              <a:t>mmarkou19b@amcstudent.edu.gr</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68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(5)</a:t>
            </a:r>
          </a:p>
        </p:txBody>
      </p:sp>
      <p:pic>
        <p:nvPicPr>
          <p:cNvPr id="2050" name="Picture 2">
            <a:extLst>
              <a:ext uri="{FF2B5EF4-FFF2-40B4-BE49-F238E27FC236}">
                <a16:creationId xmlns:a16="http://schemas.microsoft.com/office/drawing/2014/main" id="{CAA5264D-F95A-4B76-ABA2-8495718ED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777" y="1186069"/>
            <a:ext cx="6046445" cy="524244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Google Shape;2083;p69">
            <a:extLst>
              <a:ext uri="{FF2B5EF4-FFF2-40B4-BE49-F238E27FC236}">
                <a16:creationId xmlns:a16="http://schemas.microsoft.com/office/drawing/2014/main" id="{6702413D-F3B6-45DC-A4ED-8EAEB140DF20}"/>
              </a:ext>
            </a:extLst>
          </p:cNvPr>
          <p:cNvSpPr txBox="1">
            <a:spLocks/>
          </p:cNvSpPr>
          <p:nvPr/>
        </p:nvSpPr>
        <p:spPr>
          <a:xfrm flipH="1">
            <a:off x="1111156" y="3429000"/>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Steps to Enable</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9" name="Google Shape;2083;p69">
            <a:extLst>
              <a:ext uri="{FF2B5EF4-FFF2-40B4-BE49-F238E27FC236}">
                <a16:creationId xmlns:a16="http://schemas.microsoft.com/office/drawing/2014/main" id="{606C25DF-B1D6-4D97-BE19-478393B50CF5}"/>
              </a:ext>
            </a:extLst>
          </p:cNvPr>
          <p:cNvSpPr txBox="1">
            <a:spLocks/>
          </p:cNvSpPr>
          <p:nvPr/>
        </p:nvSpPr>
        <p:spPr>
          <a:xfrm flipH="1">
            <a:off x="9549899" y="3523766"/>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Metaverses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65597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1"/>
            <a:ext cx="9905999" cy="533400"/>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l-GR" b="1" dirty="0">
                <a:solidFill>
                  <a:srgbClr val="F7743C"/>
                </a:solidFill>
                <a:latin typeface="Arial" panose="020B0604020202020204" pitchFamily="34" charset="0"/>
                <a:cs typeface="Arial" panose="020B0604020202020204" pitchFamily="34" charset="0"/>
              </a:rPr>
              <a:t>ΓΙΑΤΙ ΑΝΑΦΕΡΟΝΤΑΙ ΌΛΑ ΑΥΤΆ?</a:t>
            </a:r>
            <a:endParaRPr lang="en-US" b="1" dirty="0">
              <a:solidFill>
                <a:srgbClr val="F7743C"/>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921A7986-EFB3-4AF6-9B26-951924F105BF}"/>
              </a:ext>
            </a:extLst>
          </p:cNvPr>
          <p:cNvSpPr txBox="1">
            <a:spLocks/>
          </p:cNvSpPr>
          <p:nvPr/>
        </p:nvSpPr>
        <p:spPr>
          <a:xfrm>
            <a:off x="1141410" y="1279973"/>
            <a:ext cx="9905999" cy="533400"/>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l-GR" sz="2800" b="1" dirty="0">
                <a:latin typeface="Arial" panose="020B0604020202020204" pitchFamily="34" charset="0"/>
                <a:cs typeface="Arial" panose="020B0604020202020204" pitchFamily="34" charset="0"/>
              </a:rPr>
              <a:t>ΠΡΕΠΕΙ ΝΑ ΛΗΦΘΟΥΝ ΥΠΟΨΗ για το</a:t>
            </a:r>
            <a:r>
              <a:rPr lang="en-US" sz="2800" b="1" dirty="0">
                <a:latin typeface="Arial" panose="020B0604020202020204" pitchFamily="34" charset="0"/>
                <a:cs typeface="Arial" panose="020B0604020202020204" pitchFamily="34" charset="0"/>
              </a:rPr>
              <a:t> cost/budget</a:t>
            </a:r>
          </a:p>
        </p:txBody>
      </p:sp>
      <p:sp>
        <p:nvSpPr>
          <p:cNvPr id="2" name="TextBox 1">
            <a:extLst>
              <a:ext uri="{FF2B5EF4-FFF2-40B4-BE49-F238E27FC236}">
                <a16:creationId xmlns:a16="http://schemas.microsoft.com/office/drawing/2014/main" id="{3A1B3406-65C1-4658-A5E1-19A34A7141FE}"/>
              </a:ext>
            </a:extLst>
          </p:cNvPr>
          <p:cNvSpPr txBox="1"/>
          <p:nvPr/>
        </p:nvSpPr>
        <p:spPr>
          <a:xfrm>
            <a:off x="1141410" y="2250910"/>
            <a:ext cx="2510816" cy="2677656"/>
          </a:xfrm>
          <a:prstGeom prst="rect">
            <a:avLst/>
          </a:prstGeom>
          <a:noFill/>
        </p:spPr>
        <p:txBody>
          <a:bodyPr wrap="none" rtlCol="0">
            <a:spAutoFit/>
          </a:bodyPr>
          <a:lstStyle/>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Έρευνα</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Προσωπικό</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Σχεδίαση</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Υποδομή</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Συντήρηση</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Βελτίωση</a:t>
            </a:r>
          </a:p>
        </p:txBody>
      </p:sp>
    </p:spTree>
    <p:extLst>
      <p:ext uri="{BB962C8B-B14F-4D97-AF65-F5344CB8AC3E}">
        <p14:creationId xmlns:p14="http://schemas.microsoft.com/office/powerpoint/2010/main" val="559550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7371778" y="3439900"/>
            <a:ext cx="4820222"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Βασικές απαιτήσεις</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720234" y="4513925"/>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4"/>
            <a:ext cx="4551249" cy="11279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Αντίστροφη μηχανική προϊόντων</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605831" y="524039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0423E415-798A-42EF-B50E-42F427348E5E}"/>
              </a:ext>
            </a:extLst>
          </p:cNvPr>
          <p:cNvSpPr txBox="1">
            <a:spLocks/>
          </p:cNvSpPr>
          <p:nvPr/>
        </p:nvSpPr>
        <p:spPr>
          <a:xfrm>
            <a:off x="2275217" y="429285"/>
            <a:ext cx="7641565"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Παραδοσιακός τρόπος </a:t>
            </a:r>
            <a:r>
              <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rendering</a:t>
            </a:r>
          </a:p>
        </p:txBody>
      </p:sp>
      <p:sp>
        <p:nvSpPr>
          <p:cNvPr id="3" name="Google Shape;1713;p63">
            <a:extLst>
              <a:ext uri="{FF2B5EF4-FFF2-40B4-BE49-F238E27FC236}">
                <a16:creationId xmlns:a16="http://schemas.microsoft.com/office/drawing/2014/main" id="{F1BB5F79-6707-4C84-BCC8-A36D21665A52}"/>
              </a:ext>
            </a:extLst>
          </p:cNvPr>
          <p:cNvSpPr txBox="1">
            <a:spLocks/>
          </p:cNvSpPr>
          <p:nvPr/>
        </p:nvSpPr>
        <p:spPr>
          <a:xfrm>
            <a:off x="2275217" y="974286"/>
            <a:ext cx="7641565"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err="1">
                <a:solidFill>
                  <a:schemeClr val="tx1"/>
                </a:solidFill>
                <a:latin typeface="Arial" panose="020B0604020202020204" pitchFamily="34" charset="0"/>
                <a:cs typeface="Arial" panose="020B0604020202020204" pitchFamily="34" charset="0"/>
              </a:rPr>
              <a:t>Raycasting</a:t>
            </a:r>
            <a:endParaRPr kumimoji="0" lang="en-US" sz="35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pic>
        <p:nvPicPr>
          <p:cNvPr id="4" name="Picture 3">
            <a:extLst>
              <a:ext uri="{FF2B5EF4-FFF2-40B4-BE49-F238E27FC236}">
                <a16:creationId xmlns:a16="http://schemas.microsoft.com/office/drawing/2014/main" id="{F5D400F1-1D38-49D0-BAEF-617C74D05E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1778" y="1600740"/>
            <a:ext cx="4828443" cy="2462506"/>
          </a:xfrm>
          <a:prstGeom prst="rect">
            <a:avLst/>
          </a:prstGeom>
          <a:noFill/>
          <a:ln>
            <a:no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3ED1C9-9019-4249-B4CE-472673235F37}"/>
                  </a:ext>
                </a:extLst>
              </p:cNvPr>
              <p:cNvSpPr txBox="1"/>
              <p:nvPr/>
            </p:nvSpPr>
            <p:spPr>
              <a:xfrm>
                <a:off x="3043310" y="4407653"/>
                <a:ext cx="6105378" cy="11727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m:rPr>
                          <m:sty m:val="p"/>
                        </m:rPr>
                        <a:rPr lang="en-US" i="0">
                          <a:latin typeface="Cambria Math" panose="02040503050406030204" pitchFamily="18" charset="0"/>
                        </a:rPr>
                        <m:t>height</m:t>
                      </m:r>
                      <m:r>
                        <a:rPr lang="en-US" i="0">
                          <a:latin typeface="Cambria Math" panose="02040503050406030204" pitchFamily="18" charset="0"/>
                        </a:rPr>
                        <m:t> ∃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𝑦𝐷𝑒𝑝𝑡h𝐶𝑒𝑖𝑙𝑖𝑛𝑔</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h𝑒𝑖𝑔h𝑡</m:t>
                                  </m:r>
                                </m:num>
                                <m:den>
                                  <m:r>
                                    <a:rPr lang="en-US" i="0">
                                      <a:latin typeface="Cambria Math" panose="02040503050406030204" pitchFamily="18" charset="0"/>
                                    </a:rPr>
                                    <m:t>2.0</m:t>
                                  </m:r>
                                </m:den>
                              </m:f>
                            </m:e>
                          </m:d>
                        </m:num>
                        <m:den>
                          <m:r>
                            <a:rPr lang="en-US" i="1">
                              <a:latin typeface="Cambria Math" panose="02040503050406030204" pitchFamily="18" charset="0"/>
                            </a:rPr>
                            <m:t>h𝑒𝑖𝑔h𝑡</m:t>
                          </m:r>
                        </m:den>
                      </m:f>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m:t>
                      </m:r>
                      <m:r>
                        <a:rPr lang="en-US" i="1">
                          <a:latin typeface="Cambria Math" panose="02040503050406030204" pitchFamily="18" charset="0"/>
                        </a:rPr>
                        <m:t>𝑧</m:t>
                      </m:r>
                    </m:oMath>
                  </m:oMathPara>
                </a14:m>
                <a:endParaRPr lang="en-US" dirty="0"/>
              </a:p>
            </p:txBody>
          </p:sp>
        </mc:Choice>
        <mc:Fallback xmlns="">
          <p:sp>
            <p:nvSpPr>
              <p:cNvPr id="6" name="TextBox 5">
                <a:extLst>
                  <a:ext uri="{FF2B5EF4-FFF2-40B4-BE49-F238E27FC236}">
                    <a16:creationId xmlns:a16="http://schemas.microsoft.com/office/drawing/2014/main" id="{8B3ED1C9-9019-4249-B4CE-472673235F37}"/>
                  </a:ext>
                </a:extLst>
              </p:cNvPr>
              <p:cNvSpPr txBox="1">
                <a:spLocks noRot="1" noChangeAspect="1" noMove="1" noResize="1" noEditPoints="1" noAdjustHandles="1" noChangeArrowheads="1" noChangeShapeType="1" noTextEdit="1"/>
              </p:cNvSpPr>
              <p:nvPr/>
            </p:nvSpPr>
            <p:spPr>
              <a:xfrm>
                <a:off x="3043310" y="4407653"/>
                <a:ext cx="6105378" cy="1172757"/>
              </a:xfrm>
              <a:prstGeom prst="rect">
                <a:avLst/>
              </a:prstGeom>
              <a:blipFill>
                <a:blip r:embed="rId4"/>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B3283B3-94F4-4BDA-A0E6-CBFFB7316085}"/>
                  </a:ext>
                </a:extLst>
              </p:cNvPr>
              <p:cNvSpPr txBox="1"/>
              <p:nvPr/>
            </p:nvSpPr>
            <p:spPr>
              <a:xfrm>
                <a:off x="3199427" y="5257260"/>
                <a:ext cx="6105378" cy="14398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m:rPr>
                          <m:sty m:val="p"/>
                        </m:rPr>
                        <a:rPr lang="en-US" i="0">
                          <a:latin typeface="Cambria Math" panose="02040503050406030204" pitchFamily="18" charset="0"/>
                        </a:rPr>
                        <m:t>width</m:t>
                      </m:r>
                      <m:r>
                        <a:rPr lang="en-US" i="0">
                          <a:latin typeface="Cambria Math" panose="02040503050406030204" pitchFamily="18" charset="0"/>
                        </a:rPr>
                        <m:t> ∃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𝑥𝐷𝑒𝑝𝑡h</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𝑤𝑖𝑑𝑡h</m:t>
                                  </m:r>
                                </m:num>
                                <m:den>
                                  <m:r>
                                    <a:rPr lang="en-US" i="0">
                                      <a:latin typeface="Cambria Math" panose="02040503050406030204" pitchFamily="18" charset="0"/>
                                    </a:rPr>
                                    <m:t>2.0</m:t>
                                  </m:r>
                                </m:den>
                              </m:f>
                            </m:e>
                          </m:d>
                        </m:num>
                        <m:den>
                          <m:r>
                            <a:rPr lang="en-US" i="1">
                              <a:latin typeface="Cambria Math" panose="02040503050406030204" pitchFamily="18" charset="0"/>
                            </a:rPr>
                            <m:t>h𝑒𝑖𝑔h𝑡</m:t>
                          </m:r>
                        </m:den>
                      </m:f>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𝑥𝑥</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𝑦𝑦</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𝑥𝑃𝑖𝑥𝑒𝑙</m:t>
                      </m:r>
                      <m:r>
                        <a:rPr lang="en-US" i="0">
                          <a:latin typeface="Cambria Math" panose="02040503050406030204" pitchFamily="18" charset="0"/>
                        </a:rPr>
                        <m:t>=</m:t>
                      </m:r>
                      <m:r>
                        <a:rPr lang="en-US" i="1">
                          <a:latin typeface="Cambria Math" panose="02040503050406030204" pitchFamily="18" charset="0"/>
                        </a:rPr>
                        <m:t>𝑥𝑥</m:t>
                      </m:r>
                      <m:r>
                        <a:rPr lang="en-US" i="0">
                          <a:latin typeface="Cambria Math" panose="02040503050406030204" pitchFamily="18" charset="0"/>
                        </a:rPr>
                        <m:t> ∙</m:t>
                      </m:r>
                      <m:r>
                        <a:rPr lang="en-US" i="1">
                          <a:latin typeface="Cambria Math" panose="02040503050406030204" pitchFamily="18" charset="0"/>
                        </a:rPr>
                        <m:t>𝑦𝑃𝑖𝑥𝑒𝑙</m:t>
                      </m:r>
                      <m:r>
                        <a:rPr lang="en-US" i="0">
                          <a:latin typeface="Cambria Math" panose="02040503050406030204" pitchFamily="18" charset="0"/>
                        </a:rPr>
                        <m:t>=</m:t>
                      </m:r>
                      <m:r>
                        <a:rPr lang="en-US" i="1">
                          <a:latin typeface="Cambria Math" panose="02040503050406030204" pitchFamily="18" charset="0"/>
                        </a:rPr>
                        <m:t>𝑦𝑦</m:t>
                      </m:r>
                    </m:oMath>
                  </m:oMathPara>
                </a14:m>
                <a:endParaRPr lang="en-US" dirty="0"/>
              </a:p>
            </p:txBody>
          </p:sp>
        </mc:Choice>
        <mc:Fallback xmlns="">
          <p:sp>
            <p:nvSpPr>
              <p:cNvPr id="8" name="TextBox 7">
                <a:extLst>
                  <a:ext uri="{FF2B5EF4-FFF2-40B4-BE49-F238E27FC236}">
                    <a16:creationId xmlns:a16="http://schemas.microsoft.com/office/drawing/2014/main" id="{4B3283B3-94F4-4BDA-A0E6-CBFFB7316085}"/>
                  </a:ext>
                </a:extLst>
              </p:cNvPr>
              <p:cNvSpPr txBox="1">
                <a:spLocks noRot="1" noChangeAspect="1" noMove="1" noResize="1" noEditPoints="1" noAdjustHandles="1" noChangeArrowheads="1" noChangeShapeType="1" noTextEdit="1"/>
              </p:cNvSpPr>
              <p:nvPr/>
            </p:nvSpPr>
            <p:spPr>
              <a:xfrm>
                <a:off x="3199427" y="5257260"/>
                <a:ext cx="6105378" cy="1439818"/>
              </a:xfrm>
              <a:prstGeom prst="rect">
                <a:avLst/>
              </a:prstGeom>
              <a:blipFill>
                <a:blip r:embed="rId5"/>
                <a:stretch>
                  <a:fillRect b="-25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D5A8E7-B567-402C-A219-74E3EF98CC8B}"/>
                  </a:ext>
                </a:extLst>
              </p:cNvPr>
              <p:cNvSpPr txBox="1"/>
              <p:nvPr/>
            </p:nvSpPr>
            <p:spPr>
              <a:xfrm>
                <a:off x="2997150" y="4050784"/>
                <a:ext cx="61053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m:rPr>
                          <m:sty m:val="p"/>
                        </m:rPr>
                        <a:rPr lang="en-US" i="0">
                          <a:latin typeface="Cambria Math" panose="02040503050406030204" pitchFamily="18" charset="0"/>
                        </a:rPr>
                        <m:t>z</m:t>
                      </m:r>
                      <m:r>
                        <a:rPr lang="en-US" i="0">
                          <a:latin typeface="Cambria Math" panose="02040503050406030204" pitchFamily="18" charset="0"/>
                        </a:rPr>
                        <m:t>⋅</m:t>
                      </m:r>
                      <m:r>
                        <m:rPr>
                          <m:sty m:val="p"/>
                        </m:rPr>
                        <a:rPr lang="en-US" i="0">
                          <a:latin typeface="Cambria Math" panose="02040503050406030204" pitchFamily="18" charset="0"/>
                        </a:rPr>
                        <m:t>xPixel</m:t>
                      </m:r>
                      <m:r>
                        <a:rPr lang="en-US" i="0">
                          <a:latin typeface="Cambria Math" panose="02040503050406030204" pitchFamily="18" charset="0"/>
                        </a:rPr>
                        <m:t>⋅</m:t>
                      </m:r>
                      <m:r>
                        <m:rPr>
                          <m:sty m:val="p"/>
                        </m:rPr>
                        <a:rPr lang="en-US" i="0">
                          <a:latin typeface="Cambria Math" panose="02040503050406030204" pitchFamily="18" charset="0"/>
                        </a:rPr>
                        <m:t>yPixel</m:t>
                      </m:r>
                      <m:r>
                        <a:rPr lang="en-US" i="0">
                          <a:latin typeface="Cambria Math" panose="02040503050406030204" pitchFamily="18" charset="0"/>
                        </a:rPr>
                        <m:t> ∈ </m:t>
                      </m:r>
                      <m:r>
                        <a:rPr lang="en-US" i="0">
                          <a:latin typeface="Cambria Math" panose="02040503050406030204" pitchFamily="18" charset="0"/>
                        </a:rPr>
                        <m:t>𝕫</m:t>
                      </m:r>
                    </m:oMath>
                  </m:oMathPara>
                </a14:m>
                <a:endParaRPr lang="en-US" dirty="0"/>
              </a:p>
            </p:txBody>
          </p:sp>
        </mc:Choice>
        <mc:Fallback xmlns="">
          <p:sp>
            <p:nvSpPr>
              <p:cNvPr id="10" name="TextBox 9">
                <a:extLst>
                  <a:ext uri="{FF2B5EF4-FFF2-40B4-BE49-F238E27FC236}">
                    <a16:creationId xmlns:a16="http://schemas.microsoft.com/office/drawing/2014/main" id="{A5D5A8E7-B567-402C-A219-74E3EF98CC8B}"/>
                  </a:ext>
                </a:extLst>
              </p:cNvPr>
              <p:cNvSpPr txBox="1">
                <a:spLocks noRot="1" noChangeAspect="1" noMove="1" noResize="1" noEditPoints="1" noAdjustHandles="1" noChangeArrowheads="1" noChangeShapeType="1" noTextEdit="1"/>
              </p:cNvSpPr>
              <p:nvPr/>
            </p:nvSpPr>
            <p:spPr>
              <a:xfrm>
                <a:off x="2997150" y="4050784"/>
                <a:ext cx="6105378" cy="369332"/>
              </a:xfrm>
              <a:prstGeom prst="rect">
                <a:avLst/>
              </a:prstGeom>
              <a:blipFill>
                <a:blip r:embed="rId6"/>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192199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40512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latin typeface="Arial" panose="020B0604020202020204" pitchFamily="34" charset="0"/>
                <a:cs typeface="Arial" panose="020B0604020202020204" pitchFamily="34" charset="0"/>
              </a:rPr>
              <a:t>Παρόν</a:t>
            </a:r>
            <a:r>
              <a:rPr lang="en-US" b="1" kern="0" dirty="0">
                <a:solidFill>
                  <a:srgbClr val="F7743C"/>
                </a:solidFill>
                <a:latin typeface="Arial" panose="020B0604020202020204" pitchFamily="34" charset="0"/>
                <a:cs typeface="Arial" panose="020B0604020202020204" pitchFamily="34" charset="0"/>
              </a:rPr>
              <a:t> (ray trace)</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ισχυρότερο υλικό είχε ως αποτέλεσμα το </a:t>
            </a:r>
            <a:r>
              <a:rPr kumimoji="0" lang="el-GR" sz="16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Raytracing</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να είναι εφικτός στόχος</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Οι αλγόριθμοι έχουν βελτιωθεί κάνοντας δυνατή την εικονική γεωμετρία και εξαλείφοντας το γεγονός της σύνθετης απόδοσης πολυγώνων (UE5)</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latin typeface="Arial" panose="020B0604020202020204" pitchFamily="34" charset="0"/>
                <a:cs typeface="Arial" panose="020B0604020202020204" pitchFamily="34" charset="0"/>
              </a:rPr>
              <a:t>Επιλέχτηκε ή</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735520"/>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600" kern="0" dirty="0">
                <a:solidFill>
                  <a:srgbClr val="D5FA68"/>
                </a:solidFill>
                <a:latin typeface="Arial" panose="020B0604020202020204" pitchFamily="34" charset="0"/>
                <a:cs typeface="Arial" panose="020B0604020202020204" pitchFamily="34" charset="0"/>
              </a:rPr>
              <a:t>Αντί να παλεύουν πολλές Μηχανές Παιχνιδιού στην αγορά, γιατί να μην έχουμε 1 κύρια μηχανή και να συνεισφέρουμε σε αυτό παγκοσμίως για να κάνουμε το όνειρο του αύριο δυνατό;</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140800" y="3897669"/>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Αυτό στην πραγματικότητα συμβαίνει ήδη</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520282"/>
            <a:ext cx="8114293" cy="3382062"/>
            <a:chOff x="2493903" y="2380319"/>
            <a:chExt cx="8114293"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Believable Physics System out of the box</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rPr>
                <a:t>Complex Scene Real-time Graphics/Shaders Rendering for Global illumination and Reflections</a:t>
              </a:r>
              <a:endParaRPr kumimoji="0" lang="en-US" sz="20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7477534"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rPr>
                <a:t>Easier Workflow and collaboration for same asset edit</a:t>
              </a:r>
              <a:endParaRPr kumimoji="0" lang="en-US" sz="20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1" y="5092320"/>
              <a:ext cx="7898345"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Large Ecosystem of Support, Ideas, Assets &amp; collaboration</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19" y="4148790"/>
              <a:ext cx="6020677"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2000" b="1" kern="0" dirty="0">
                  <a:solidFill>
                    <a:srgbClr val="D5FA68"/>
                  </a:solidFill>
                </a:rPr>
                <a:t>Animation Support </a:t>
              </a:r>
              <a:r>
                <a:rPr lang="en-US" sz="2000" b="1" kern="0" dirty="0">
                  <a:solidFill>
                    <a:srgbClr val="448B91"/>
                  </a:solidFill>
                </a:rPr>
                <a:t>&amp;</a:t>
              </a:r>
              <a:r>
                <a:rPr lang="en-US" sz="2000" b="1" kern="0" dirty="0">
                  <a:solidFill>
                    <a:srgbClr val="D5FA68"/>
                  </a:solidFill>
                </a:rPr>
                <a:t> </a:t>
              </a:r>
              <a:r>
                <a:rPr kumimoji="0" lang="en-US" sz="20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0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77031" y="522049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
        <p:nvSpPr>
          <p:cNvPr id="73" name="Google Shape;5593;p92">
            <a:extLst>
              <a:ext uri="{FF2B5EF4-FFF2-40B4-BE49-F238E27FC236}">
                <a16:creationId xmlns:a16="http://schemas.microsoft.com/office/drawing/2014/main" id="{63778931-BB7F-49D7-90CD-E8707E9CFCB1}"/>
              </a:ext>
            </a:extLst>
          </p:cNvPr>
          <p:cNvSpPr/>
          <p:nvPr/>
        </p:nvSpPr>
        <p:spPr>
          <a:xfrm>
            <a:off x="2414007" y="229816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14;p63">
            <a:extLst>
              <a:ext uri="{FF2B5EF4-FFF2-40B4-BE49-F238E27FC236}">
                <a16:creationId xmlns:a16="http://schemas.microsoft.com/office/drawing/2014/main" id="{30D2FFF8-E508-469C-A040-7C6F5ADCD446}"/>
              </a:ext>
            </a:extLst>
          </p:cNvPr>
          <p:cNvSpPr txBox="1">
            <a:spLocks/>
          </p:cNvSpPr>
          <p:nvPr/>
        </p:nvSpPr>
        <p:spPr>
          <a:xfrm>
            <a:off x="2657066" y="2076167"/>
            <a:ext cx="7644716"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Virtualized Geometry (Super Level of detail optimization)</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545441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989" y="3347739"/>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latin typeface="Sora" pitchFamily="2" charset="0"/>
                <a:cs typeface="Sora" pitchFamily="2" charset="0"/>
              </a:rPr>
              <a:t>100% Agnostic/Blur line for Film/Game workflow </a:t>
            </a:r>
            <a:r>
              <a:rPr lang="en-US" sz="2000" b="1" kern="0" dirty="0">
                <a:solidFill>
                  <a:srgbClr val="D5FA68"/>
                </a:solidFill>
                <a:latin typeface="Arial" panose="020B0604020202020204" pitchFamily="34" charset="0"/>
                <a:cs typeface="Sora" pitchFamily="2" charset="0"/>
              </a:rPr>
              <a:t>but not yet for </a:t>
            </a:r>
            <a:r>
              <a:rPr lang="en-US" sz="2000" b="1" kern="0" dirty="0">
                <a:solidFill>
                  <a:srgbClr val="D5FA68"/>
                </a:solidFill>
                <a:latin typeface="Sora" pitchFamily="2" charset="0"/>
                <a:cs typeface="Sora" pitchFamily="2" charset="0"/>
              </a:rPr>
              <a:t>AR/VR</a:t>
            </a:r>
            <a:endParaRPr kumimoji="0" lang="en-US" sz="2000" b="1" i="0" u="none" strike="noStrike" kern="0" cap="none" spc="0" normalizeH="0" baseline="0" noProof="0" dirty="0">
              <a:ln>
                <a:noFill/>
              </a:ln>
              <a:solidFill>
                <a:srgbClr val="D5FA68"/>
              </a:solidFill>
              <a:effectLst/>
              <a:uLnTx/>
              <a:uFillTx/>
              <a:latin typeface="Sora" pitchFamily="2" charset="0"/>
              <a:cs typeface="Sora" pitchFamily="2" charset="0"/>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latin typeface="Arial" panose="020B0604020202020204" pitchFamily="34" charset="0"/>
                <a:cs typeface="Sora" pitchFamily="2" charset="0"/>
              </a:rPr>
              <a:t>revolutionary</a:t>
            </a:r>
            <a:r>
              <a:rPr lang="en-US" sz="2000" b="1" kern="0" dirty="0">
                <a:solidFill>
                  <a:srgbClr val="FFFFFF"/>
                </a:solidFill>
                <a:latin typeface="Sora" pitchFamily="2" charset="0"/>
                <a:cs typeface="Sora" pitchFamily="2" charset="0"/>
              </a:rPr>
              <a:t> AI System</a:t>
            </a:r>
            <a:endParaRPr kumimoji="0" lang="en-US" sz="2000" b="1"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8A1596-E3D9-4AA8-87EB-44C0417EA514}"/>
              </a:ext>
            </a:extLst>
          </p:cNvPr>
          <p:cNvSpPr txBox="1"/>
          <p:nvPr/>
        </p:nvSpPr>
        <p:spPr>
          <a:xfrm>
            <a:off x="1126837" y="1123240"/>
            <a:ext cx="9280525" cy="4611519"/>
          </a:xfrm>
          <a:prstGeom prst="rect">
            <a:avLst/>
          </a:prstGeom>
          <a:noFill/>
        </p:spPr>
        <p:txBody>
          <a:bodyPr wrap="square">
            <a:spAutoFit/>
          </a:bodyPr>
          <a:lstStyle/>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Θα ήθελα να ευχαριστήσω θερμά όλους όσους συνέβαλαν με τον τρόπο τους στην επιτυχή εκπόνηση της διπλωματικής μου εργασίας, και ιδιαιτέρως τον υπεύθυνο καθηγητή για την διπλωματική μου εργασία Δρ.</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l-GR" sz="1800" dirty="0" err="1">
                <a:effectLst/>
                <a:latin typeface="Arial" panose="020B0604020202020204" pitchFamily="34" charset="0"/>
                <a:ea typeface="Calibri" panose="020F0502020204030204" pitchFamily="34" charset="0"/>
                <a:cs typeface="Arial" panose="020B0604020202020204" pitchFamily="34" charset="0"/>
              </a:rPr>
              <a:t>Φραντζίδη</a:t>
            </a:r>
            <a:r>
              <a:rPr lang="el-GR" sz="1800" dirty="0">
                <a:effectLst/>
                <a:latin typeface="Arial" panose="020B0604020202020204" pitchFamily="34" charset="0"/>
                <a:ea typeface="Calibri" panose="020F0502020204030204" pitchFamily="34" charset="0"/>
                <a:cs typeface="Arial" panose="020B0604020202020204" pitchFamily="34" charset="0"/>
              </a:rPr>
              <a:t> Χρήστο ήταν πάντοτε πρόθυμος και διαθέσιμος να μου λύσει οποιαδήποτε απορία, ενώ παράλληλα με καθοδήγησε με τις πολύτιμες συμβουλές του στην σωστή συγγραφή της εργασίας αλλά και άλλους καθηγητές/υπεύθυνους του προγράμματος της σχολής μου με παροχή σεμιναρίων/</a:t>
            </a:r>
            <a:r>
              <a:rPr lang="en-US" sz="1800" dirty="0">
                <a:effectLst/>
                <a:latin typeface="Arial" panose="020B0604020202020204" pitchFamily="34" charset="0"/>
                <a:ea typeface="Calibri" panose="020F0502020204030204" pitchFamily="34" charset="0"/>
                <a:cs typeface="Arial" panose="020B0604020202020204" pitchFamily="34" charset="0"/>
              </a:rPr>
              <a:t>workshops</a:t>
            </a:r>
            <a:r>
              <a:rPr lang="el-GR" sz="1800" dirty="0">
                <a:effectLst/>
                <a:latin typeface="Arial" panose="020B0604020202020204" pitchFamily="34" charset="0"/>
                <a:ea typeface="Calibri" panose="020F0502020204030204" pitchFamily="34" charset="0"/>
                <a:cs typeface="Arial" panose="020B0604020202020204" pitchFamily="34" charset="0"/>
              </a:rPr>
              <a:t> ενημερώσεων δεξιοτήτων και νέας γνώσεις αλλά και υποστήριξη διαδικτυακών </a:t>
            </a:r>
            <a:r>
              <a:rPr lang="el-GR" sz="1800" dirty="0" err="1">
                <a:effectLst/>
                <a:latin typeface="Arial" panose="020B0604020202020204" pitchFamily="34" charset="0"/>
                <a:ea typeface="Calibri" panose="020F0502020204030204" pitchFamily="34" charset="0"/>
                <a:cs typeface="Arial" panose="020B0604020202020204" pitchFamily="34" charset="0"/>
              </a:rPr>
              <a:t>πλατφόρμων</a:t>
            </a:r>
            <a:r>
              <a:rPr lang="el-GR" sz="1800" dirty="0">
                <a:effectLst/>
                <a:latin typeface="Arial" panose="020B0604020202020204" pitchFamily="34" charset="0"/>
                <a:ea typeface="Calibri" panose="020F0502020204030204" pitchFamily="34" charset="0"/>
                <a:cs typeface="Arial" panose="020B0604020202020204" pitchFamily="34" charset="0"/>
              </a:rPr>
              <a:t> του κολλεγίου και πληθώρα υλικού της βιβλιοθήκη του </a:t>
            </a:r>
            <a:r>
              <a:rPr lang="en-US" sz="1800" dirty="0">
                <a:effectLst/>
                <a:latin typeface="Arial" panose="020B0604020202020204" pitchFamily="34" charset="0"/>
                <a:ea typeface="Calibri" panose="020F0502020204030204" pitchFamily="34" charset="0"/>
                <a:cs typeface="Arial" panose="020B0604020202020204" pitchFamily="34" charset="0"/>
              </a:rPr>
              <a:t>AMC</a:t>
            </a:r>
            <a:r>
              <a:rPr lang="el-GR" sz="1800" dirty="0">
                <a:effectLst/>
                <a:latin typeface="Arial" panose="020B0604020202020204" pitchFamily="34" charset="0"/>
                <a:ea typeface="Calibri" panose="020F0502020204030204" pitchFamily="34" charset="0"/>
                <a:cs typeface="Arial" panose="020B0604020202020204" pitchFamily="34" charset="0"/>
              </a:rPr>
              <a:t> Μητροπολιτικού για την διεκπεραίωση της εργασίας αυτής. Επιπλέον, θα ήθελα να πω και ένα μεγάλο ευχαριστώ στην οικογένεια μου και τα ζωάκια μου (</a:t>
            </a:r>
            <a:r>
              <a:rPr lang="en-US" sz="1800" i="1" dirty="0">
                <a:effectLst/>
                <a:latin typeface="Arial" panose="020B0604020202020204" pitchFamily="34" charset="0"/>
                <a:ea typeface="Calibri" panose="020F0502020204030204" pitchFamily="34" charset="0"/>
                <a:cs typeface="Arial" panose="020B0604020202020204" pitchFamily="34" charset="0"/>
              </a:rPr>
              <a:t>dogs</a:t>
            </a:r>
            <a:r>
              <a:rPr lang="el-GR" sz="1800" dirty="0">
                <a:effectLst/>
                <a:latin typeface="Arial" panose="020B0604020202020204" pitchFamily="34" charset="0"/>
                <a:ea typeface="Calibri" panose="020F0502020204030204" pitchFamily="34" charset="0"/>
                <a:cs typeface="Arial" panose="020B0604020202020204" pitchFamily="34" charset="0"/>
              </a:rPr>
              <a:t>), οι οποίοι με στήριξαν και με ενθάρρυναν καθ’ όλη τη διάρκεια.</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5EF09222-4F8D-4825-9E4F-F45890C99082}"/>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ΕΥΧΑΡΙΣΤΙΕΣ</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7087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2088153817"/>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0" dirty="0">
                <a:solidFill>
                  <a:srgbClr val="D5FA68"/>
                </a:solidFill>
              </a:rPr>
              <a:t>Its not about the numbers</a:t>
            </a:r>
            <a:endParaRPr kumimoji="0" lang="en-US" sz="18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l-GR" sz="1800" dirty="0">
                <a:latin typeface="Arial" panose="020B0604020202020204" pitchFamily="34" charset="0"/>
                <a:cs typeface="Arial" panose="020B0604020202020204" pitchFamily="34" charset="0"/>
              </a:rPr>
              <a:t>Ένα </a:t>
            </a:r>
            <a:r>
              <a:rPr lang="el-GR" sz="1800" dirty="0" err="1">
                <a:latin typeface="Arial" panose="020B0604020202020204" pitchFamily="34" charset="0"/>
                <a:cs typeface="Arial" panose="020B0604020202020204" pitchFamily="34" charset="0"/>
              </a:rPr>
              <a:t>πολυπλατφορμικό</a:t>
            </a:r>
            <a:r>
              <a:rPr lang="el-GR" sz="1800" dirty="0">
                <a:latin typeface="Arial" panose="020B0604020202020204" pitchFamily="34" charset="0"/>
                <a:cs typeface="Arial" panose="020B0604020202020204" pitchFamily="34" charset="0"/>
              </a:rPr>
              <a:t> κεντρικό μέρος για παρέα με φίλους/οικογένειες, εξερεύνηση, ψυχαγωγία, μάθηση και το πιο σημαντικό είναι συνεπές με την τεράστια εξέλιξη και ανάπτυξη για τα επόμενα χρόνια. Δεν είναι απλώς ένα παιχνίδι, είναι ένα μέρος. Ένα εικονικό σύμπαν.</a:t>
            </a:r>
            <a:endParaRPr lang="en-US" sz="1800" dirty="0">
              <a:latin typeface="Arial" panose="020B0604020202020204" pitchFamily="34" charset="0"/>
              <a:cs typeface="Arial" panose="020B0604020202020204" pitchFamily="34" charset="0"/>
            </a:endParaRP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346482" y="2593650"/>
            <a:ext cx="4053637"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Στόχοι του έργου</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098" y="3512624"/>
            <a:ext cx="5293398"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User-centric mind enabled</a:t>
            </a:r>
          </a:p>
          <a:p>
            <a:pPr marL="285750" indent="-285750" defTabSz="914400">
              <a:buClr>
                <a:schemeClr val="tx1"/>
              </a:buClr>
              <a:buSzPts val="1100"/>
              <a:buFont typeface="Arial" panose="020B0604020202020204" pitchFamily="34" charset="0"/>
              <a:buChar char="•"/>
            </a:pPr>
            <a:r>
              <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Interactive Genre Gameplay</a:t>
            </a:r>
            <a:r>
              <a:rPr lang="en-US" sz="2000" b="1" kern="0" dirty="0">
                <a:solidFill>
                  <a:srgbClr val="D5FA68"/>
                </a:solidFill>
                <a:latin typeface="Arial" panose="020B0604020202020204" pitchFamily="34" charset="0"/>
                <a:cs typeface="Arial" panose="020B0604020202020204" pitchFamily="34" charset="0"/>
              </a:rPr>
              <a:t> Mechanics</a:t>
            </a:r>
            <a:endPar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Multiplayer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endParaRPr lang="el-GR" dirty="0">
              <a:solidFill>
                <a:srgbClr val="D5FA68"/>
              </a:solidFill>
              <a:latin typeface="Sora" pitchFamily="2" charset="0"/>
              <a:cs typeface="Sora" pitchFamily="2" charset="0"/>
            </a:endParaRP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VoIP</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8D8E90F-1E13-487F-94CB-D680E4D87F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0"/>
            <a:ext cx="5943600" cy="7163435"/>
          </a:xfrm>
          <a:prstGeom prst="rect">
            <a:avLst/>
          </a:prstGeom>
          <a:noFill/>
          <a:ln>
            <a:noFill/>
          </a:ln>
        </p:spPr>
      </p:pic>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275440" y="3500904"/>
            <a:ext cx="17837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BUSINESS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2689;p76">
            <a:extLst>
              <a:ext uri="{FF2B5EF4-FFF2-40B4-BE49-F238E27FC236}">
                <a16:creationId xmlns:a16="http://schemas.microsoft.com/office/drawing/2014/main" id="{B2D9DF20-01FC-485E-991C-CEDE7F3E0A48}"/>
              </a:ext>
            </a:extLst>
          </p:cNvPr>
          <p:cNvSpPr txBox="1">
            <a:spLocks/>
          </p:cNvSpPr>
          <p:nvPr/>
        </p:nvSpPr>
        <p:spPr>
          <a:xfrm>
            <a:off x="9256687" y="3500904"/>
            <a:ext cx="17837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sz="2800" kern="0" dirty="0">
                <a:solidFill>
                  <a:srgbClr val="F7743C"/>
                </a:solidFill>
              </a:rPr>
              <a:t>PROCESS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Tree>
    <p:extLst>
      <p:ext uri="{BB962C8B-B14F-4D97-AF65-F5344CB8AC3E}">
        <p14:creationId xmlns:p14="http://schemas.microsoft.com/office/powerpoint/2010/main" val="2399963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5735F06C-E067-47BC-9734-4B1F4F1A3E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0111" y="1"/>
            <a:ext cx="6450696" cy="6858000"/>
          </a:xfrm>
          <a:prstGeom prst="rect">
            <a:avLst/>
          </a:prstGeom>
          <a:noFill/>
          <a:ln>
            <a:noFill/>
          </a:ln>
        </p:spPr>
      </p:pic>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123861"/>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(module VoIP flowchart)</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26309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123861"/>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(module VoIP flowchart)</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14">
            <a:extLst>
              <a:ext uri="{FF2B5EF4-FFF2-40B4-BE49-F238E27FC236}">
                <a16:creationId xmlns:a16="http://schemas.microsoft.com/office/drawing/2014/main" id="{B8225BA2-4C62-440F-8409-9B61A82C28B0}"/>
              </a:ext>
            </a:extLst>
          </p:cNvPr>
          <p:cNvPicPr>
            <a:picLocks noChangeAspect="1"/>
          </p:cNvPicPr>
          <p:nvPr/>
        </p:nvPicPr>
        <p:blipFill>
          <a:blip r:embed="rId3"/>
          <a:stretch>
            <a:fillRect/>
          </a:stretch>
        </p:blipFill>
        <p:spPr>
          <a:xfrm>
            <a:off x="1339186" y="1416429"/>
            <a:ext cx="9400033" cy="40251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54431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a:xfrm>
            <a:off x="1071041" y="31588"/>
            <a:ext cx="9905955" cy="2218116"/>
          </a:xfrm>
        </p:spPr>
        <p:txBody>
          <a:bodyPr/>
          <a:lstStyle/>
          <a:p>
            <a:r>
              <a:rPr lang="el-GR" b="1" dirty="0">
                <a:latin typeface="Arial" panose="020B0604020202020204" pitchFamily="34" charset="0"/>
                <a:cs typeface="Arial" panose="020B0604020202020204" pitchFamily="34" charset="0"/>
              </a:rPr>
              <a:t>ΕΜΠΕΙΡΙΑ ΧΡΗΣΤΗ</a:t>
            </a:r>
            <a:endParaRPr lang="en-US" b="1"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60942" y="1917378"/>
            <a:ext cx="9904459" cy="4721518"/>
          </a:xfrm>
        </p:spPr>
        <p:txBody>
          <a:bodyPr>
            <a:noAutofit/>
          </a:bodyPr>
          <a:lstStyle/>
          <a:p>
            <a:r>
              <a:rPr lang="el-GR" sz="2000" dirty="0">
                <a:solidFill>
                  <a:srgbClr val="D5FA68"/>
                </a:solidFill>
                <a:latin typeface="Arial" panose="020B0604020202020204" pitchFamily="34" charset="0"/>
                <a:cs typeface="Arial" panose="020B0604020202020204" pitchFamily="34" charset="0"/>
              </a:rPr>
              <a:t>Όπως συμβαίνει με κάθε σχέδιο προϊόντος, πρέπει να βασίζεται στο χρήστη</a:t>
            </a:r>
            <a:endParaRPr lang="en-US" sz="2000" dirty="0">
              <a:solidFill>
                <a:srgbClr val="D5FA68"/>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000" dirty="0">
                <a:latin typeface="Arial" panose="020B0604020202020204" pitchFamily="34" charset="0"/>
                <a:cs typeface="Arial" panose="020B0604020202020204" pitchFamily="34" charset="0"/>
              </a:rPr>
              <a:t>Ακολουθούμε τις βέλτιστες πρακτικές και τα κοινά πρότυπα από παρόμοια επιτυχημένα προϊόντα προτύπων του κλάδου. Αυτό θα κάνει τον χρήστη να συμμορφώνεται με την εμπειρία</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Ισορροπία εσωτερικών συστημάτων που δημιουργούν μια αρμονική εμπειρία αντί για διακυμάνσεις</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Ανάλογα με το καλλιτεχνικό στυλ χρησιμοποιήστε το ως βασική κατεύθυνση. Δώστε το άγγιγμα της αίσθησης που θέλετε να προφέρετε</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Σκεφτείτε πάντα ότι είναι κάτι περισσότερο από ένα πρόγραμμα, είναι ένα προϊόν και </a:t>
            </a:r>
            <a:r>
              <a:rPr lang="el-GR" sz="2000" dirty="0">
                <a:solidFill>
                  <a:srgbClr val="D5FA68"/>
                </a:solidFill>
                <a:latin typeface="Arial" panose="020B0604020202020204" pitchFamily="34" charset="0"/>
                <a:cs typeface="Arial" panose="020B0604020202020204" pitchFamily="34" charset="0"/>
              </a:rPr>
              <a:t>«</a:t>
            </a:r>
            <a:r>
              <a:rPr lang="en-US" sz="2000" dirty="0">
                <a:solidFill>
                  <a:srgbClr val="D5FA68"/>
                </a:solidFill>
                <a:latin typeface="Arial" panose="020B0604020202020204" pitchFamily="34" charset="0"/>
                <a:cs typeface="Arial" panose="020B0604020202020204" pitchFamily="34" charset="0"/>
              </a:rPr>
              <a:t>just as good software is never done, good product design principles are never done</a:t>
            </a:r>
            <a:r>
              <a:rPr lang="el-GR" sz="2000" dirty="0">
                <a:solidFill>
                  <a:srgbClr val="D5FA68"/>
                </a:solidFill>
                <a:latin typeface="Arial" panose="020B0604020202020204" pitchFamily="34" charset="0"/>
                <a:cs typeface="Arial" panose="020B0604020202020204" pitchFamily="34" charset="0"/>
              </a:rPr>
              <a:t>»</a:t>
            </a:r>
            <a:endParaRPr lang="en-US" sz="2000" dirty="0">
              <a:solidFill>
                <a:srgbClr val="D5FA68"/>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Αυτό μας κάνει να καλωσορίσουμε κάθε αλλαγή/νέα ιδέα</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03292" y="5691891"/>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33310" y="4043507"/>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329581"/>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4" y="305920"/>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1C1BE0-8AAA-43F6-9CAD-B663F7DA0C00}"/>
              </a:ext>
            </a:extLst>
          </p:cNvPr>
          <p:cNvSpPr>
            <a:spLocks noGrp="1"/>
          </p:cNvSpPr>
          <p:nvPr>
            <p:ph type="body" sz="half" idx="2"/>
          </p:nvPr>
        </p:nvSpPr>
        <p:spPr>
          <a:xfrm>
            <a:off x="1143770" y="977900"/>
            <a:ext cx="11048230" cy="6007100"/>
          </a:xfrm>
        </p:spPr>
        <p:txBody>
          <a:bodyPr>
            <a:noAutofit/>
          </a:bodyPr>
          <a:lstStyle/>
          <a:p>
            <a:pPr marL="342900" marR="0" lvl="0" indent="-342900" algn="just">
              <a:lnSpc>
                <a:spcPct val="150000"/>
              </a:lnSpc>
              <a:spcBef>
                <a:spcPts val="0"/>
              </a:spcBef>
              <a:spcAft>
                <a:spcPts val="0"/>
              </a:spcAft>
              <a:buFont typeface="+mj-lt"/>
              <a:buAutoNum type="arabicPeriod"/>
            </a:pPr>
            <a:r>
              <a:rPr lang="el-GR" sz="2000" dirty="0">
                <a:effectLst/>
                <a:latin typeface="Arial" panose="020B0604020202020204" pitchFamily="34" charset="0"/>
                <a:ea typeface="Calibri" panose="020F0502020204030204" pitchFamily="34" charset="0"/>
                <a:cs typeface="Arial" panose="020B0604020202020204" pitchFamily="34" charset="0"/>
              </a:rPr>
              <a:t>Εύρεση και ικανοποίηση απαιτήσεων των </a:t>
            </a:r>
            <a:r>
              <a:rPr lang="en-US" sz="2000" dirty="0">
                <a:effectLst/>
                <a:latin typeface="Arial" panose="020B0604020202020204" pitchFamily="34" charset="0"/>
                <a:ea typeface="Calibri" panose="020F0502020204030204" pitchFamily="34" charset="0"/>
                <a:cs typeface="Arial" panose="020B0604020202020204" pitchFamily="34" charset="0"/>
              </a:rPr>
              <a:t>top trend Feature</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2000" dirty="0">
                <a:effectLst/>
                <a:latin typeface="Arial" panose="020B0604020202020204" pitchFamily="34" charset="0"/>
                <a:ea typeface="Calibri" panose="020F0502020204030204" pitchFamily="34" charset="0"/>
                <a:cs typeface="Arial" panose="020B0604020202020204" pitchFamily="34" charset="0"/>
              </a:rPr>
              <a:t>Επιλογή εργαλείων/τεχνολογιών υλοποιήσεις των απαιτήσεων </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mj-lt"/>
              <a:buAutoNum type="arabicPeriod"/>
            </a:pPr>
            <a:r>
              <a:rPr lang="el-GR" sz="2000" dirty="0">
                <a:effectLst/>
                <a:latin typeface="Arial" panose="020B0604020202020204" pitchFamily="34" charset="0"/>
                <a:ea typeface="Calibri" panose="020F0502020204030204" pitchFamily="34" charset="0"/>
                <a:cs typeface="Arial" panose="020B0604020202020204" pitchFamily="34" charset="0"/>
              </a:rPr>
              <a:t>Επιλογή</a:t>
            </a:r>
            <a:r>
              <a:rPr lang="en-US" sz="2000" dirty="0">
                <a:effectLst/>
                <a:latin typeface="Arial" panose="020B0604020202020204" pitchFamily="34" charset="0"/>
                <a:ea typeface="Calibri" panose="020F0502020204030204" pitchFamily="34" charset="0"/>
                <a:cs typeface="Arial" panose="020B0604020202020204" pitchFamily="34" charset="0"/>
              </a:rPr>
              <a:t> Project Management &amp; software development methodologies (</a:t>
            </a:r>
            <a:r>
              <a:rPr lang="el-GR" sz="2000" dirty="0">
                <a:effectLst/>
                <a:latin typeface="Arial" panose="020B0604020202020204" pitchFamily="34" charset="0"/>
                <a:ea typeface="Calibri" panose="020F0502020204030204" pitchFamily="34" charset="0"/>
                <a:cs typeface="Arial" panose="020B0604020202020204" pitchFamily="34" charset="0"/>
              </a:rPr>
              <a:t>Πληθυντικό διότι</a:t>
            </a:r>
            <a:r>
              <a:rPr lang="en-US" sz="2000" dirty="0">
                <a:effectLst/>
                <a:latin typeface="Arial" panose="020B0604020202020204" pitchFamily="34" charset="0"/>
                <a:ea typeface="Calibri" panose="020F0502020204030204" pitchFamily="34" charset="0"/>
                <a:cs typeface="Arial" panose="020B0604020202020204" pitchFamily="34" charset="0"/>
              </a:rPr>
              <a:t> i.e., </a:t>
            </a:r>
            <a:r>
              <a:rPr lang="el-GR" sz="2000" dirty="0">
                <a:effectLst/>
                <a:latin typeface="Arial" panose="020B0604020202020204" pitchFamily="34" charset="0"/>
                <a:ea typeface="Calibri" panose="020F0502020204030204" pitchFamily="34" charset="0"/>
                <a:cs typeface="Arial" panose="020B0604020202020204" pitchFamily="34" charset="0"/>
              </a:rPr>
              <a:t>ή</a:t>
            </a:r>
            <a:r>
              <a:rPr lang="en-US" sz="2000" dirty="0">
                <a:effectLst/>
                <a:latin typeface="Arial" panose="020B0604020202020204" pitchFamily="34" charset="0"/>
                <a:ea typeface="Calibri" panose="020F0502020204030204" pitchFamily="34" charset="0"/>
                <a:cs typeface="Arial" panose="020B0604020202020204" pitchFamily="34" charset="0"/>
              </a:rPr>
              <a:t>/</a:t>
            </a:r>
            <a:r>
              <a:rPr lang="el-GR" sz="2000" dirty="0">
                <a:effectLst/>
                <a:latin typeface="Arial" panose="020B0604020202020204" pitchFamily="34" charset="0"/>
                <a:ea typeface="Calibri" panose="020F0502020204030204" pitchFamily="34" charset="0"/>
                <a:cs typeface="Arial" panose="020B0604020202020204" pitchFamily="34" charset="0"/>
              </a:rPr>
              <a:t>και</a:t>
            </a:r>
            <a:r>
              <a:rPr lang="en-US" sz="2000" dirty="0">
                <a:effectLst/>
                <a:latin typeface="Arial" panose="020B0604020202020204" pitchFamily="34" charset="0"/>
                <a:ea typeface="Calibri" panose="020F0502020204030204" pitchFamily="34" charset="0"/>
                <a:cs typeface="Arial" panose="020B0604020202020204" pitchFamily="34" charset="0"/>
              </a:rPr>
              <a:t> agile + DevOps)</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UML &amp; Class Design</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Level Blocking out/</a:t>
            </a:r>
            <a:r>
              <a:rPr lang="en-US" sz="2000" dirty="0" err="1">
                <a:effectLst/>
                <a:latin typeface="Arial" panose="020B0604020202020204" pitchFamily="34" charset="0"/>
                <a:ea typeface="Calibri" panose="020F0502020204030204" pitchFamily="34" charset="0"/>
                <a:cs typeface="Arial" panose="020B0604020202020204" pitchFamily="34" charset="0"/>
              </a:rPr>
              <a:t>whiteBoxing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Class implementation</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Testing</a:t>
            </a:r>
            <a:r>
              <a:rPr lang="el-GR" sz="2000" dirty="0">
                <a:effectLst/>
                <a:latin typeface="Arial" panose="020B0604020202020204" pitchFamily="34" charset="0"/>
                <a:ea typeface="Calibri" panose="020F0502020204030204" pitchFamily="34" charset="0"/>
                <a:cs typeface="Arial" panose="020B0604020202020204" pitchFamily="34" charset="0"/>
              </a:rPr>
              <a:t> + </a:t>
            </a:r>
            <a:r>
              <a:rPr lang="en-US" sz="2000" dirty="0">
                <a:effectLst/>
                <a:latin typeface="Arial" panose="020B0604020202020204" pitchFamily="34" charset="0"/>
                <a:ea typeface="Calibri" panose="020F0502020204030204" pitchFamily="34" charset="0"/>
                <a:cs typeface="Arial" panose="020B0604020202020204" pitchFamily="34" charset="0"/>
              </a:rPr>
              <a:t>logging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3D modeling, Animation &amp; material authoring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Finalize results</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Testing + logging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Deploy</a:t>
            </a:r>
            <a:r>
              <a:rPr lang="el-GR" sz="2000" dirty="0">
                <a:effectLst/>
                <a:latin typeface="Arial" panose="020B0604020202020204" pitchFamily="34" charset="0"/>
                <a:ea typeface="Calibri" panose="020F0502020204030204" pitchFamily="34" charset="0"/>
                <a:cs typeface="Arial" panose="020B0604020202020204" pitchFamily="34" charset="0"/>
              </a:rPr>
              <a:t> &amp; </a:t>
            </a:r>
            <a:r>
              <a:rPr lang="en-US" sz="2000" dirty="0">
                <a:effectLst/>
                <a:latin typeface="Arial" panose="020B0604020202020204" pitchFamily="34" charset="0"/>
                <a:ea typeface="Calibri" panose="020F0502020204030204" pitchFamily="34" charset="0"/>
                <a:cs typeface="Arial" panose="020B0604020202020204" pitchFamily="34" charset="0"/>
              </a:rPr>
              <a:t>Production</a:t>
            </a:r>
            <a:r>
              <a:rPr lang="el-GR" sz="2000" dirty="0">
                <a:effectLst/>
                <a:latin typeface="Arial" panose="020B0604020202020204" pitchFamily="34" charset="0"/>
                <a:ea typeface="Calibri" panose="020F0502020204030204" pitchFamily="34" charset="0"/>
                <a:cs typeface="Arial" panose="020B0604020202020204" pitchFamily="34" charset="0"/>
              </a:rPr>
              <a:t> (</a:t>
            </a:r>
            <a:r>
              <a:rPr lang="el-GR" sz="2000" i="1" dirty="0">
                <a:effectLst/>
                <a:latin typeface="Arial" panose="020B0604020202020204" pitchFamily="34" charset="0"/>
                <a:ea typeface="Calibri" panose="020F0502020204030204" pitchFamily="34" charset="0"/>
                <a:cs typeface="Arial" panose="020B0604020202020204" pitchFamily="34" charset="0"/>
              </a:rPr>
              <a:t>ακολουθία </a:t>
            </a:r>
            <a:r>
              <a:rPr lang="en-US" sz="2000" i="1" dirty="0">
                <a:effectLst/>
                <a:latin typeface="Arial" panose="020B0604020202020204" pitchFamily="34" charset="0"/>
                <a:ea typeface="Calibri" panose="020F0502020204030204" pitchFamily="34" charset="0"/>
                <a:cs typeface="Arial" panose="020B0604020202020204" pitchFamily="34" charset="0"/>
              </a:rPr>
              <a:t>Guidelines</a:t>
            </a:r>
            <a:r>
              <a:rPr lang="el-GR" sz="2000" i="1" dirty="0">
                <a:effectLst/>
                <a:latin typeface="Arial" panose="020B0604020202020204" pitchFamily="34" charset="0"/>
                <a:ea typeface="Calibri" panose="020F0502020204030204" pitchFamily="34" charset="0"/>
                <a:cs typeface="Arial" panose="020B0604020202020204" pitchFamily="34" charset="0"/>
              </a:rPr>
              <a:t> για δημοσίευση στην εκάστοτε πλατφόρμα</a:t>
            </a:r>
            <a:r>
              <a:rPr lang="el-GR" sz="2000" dirty="0">
                <a:effectLst/>
                <a:latin typeface="Arial" panose="020B0604020202020204" pitchFamily="34" charset="0"/>
                <a:ea typeface="Calibri" panose="020F0502020204030204" pitchFamily="34" charset="0"/>
                <a:cs typeface="Arial" panose="020B0604020202020204" pitchFamily="34" charset="0"/>
              </a:rPr>
              <a:t>)</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Support &amp; Q&amp;A</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Text Placeholder 2">
            <a:extLst>
              <a:ext uri="{FF2B5EF4-FFF2-40B4-BE49-F238E27FC236}">
                <a16:creationId xmlns:a16="http://schemas.microsoft.com/office/drawing/2014/main" id="{FCE9F113-E850-47E6-BB3B-FF622A65F7D5}"/>
              </a:ext>
            </a:extLst>
          </p:cNvPr>
          <p:cNvSpPr txBox="1">
            <a:spLocks/>
          </p:cNvSpPr>
          <p:nvPr/>
        </p:nvSpPr>
        <p:spPr>
          <a:xfrm>
            <a:off x="1143770" y="241300"/>
            <a:ext cx="11048230" cy="685800"/>
          </a:xfrm>
          <a:prstGeom prst="rect">
            <a:avLst/>
          </a:prstGeom>
        </p:spPr>
        <p:txBody>
          <a:bodyPr vert="horz" lIns="91440" tIns="45720" rIns="91440" bIns="45720" rtlCol="0" anchor="ctr">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800" kern="1200">
                <a:solidFill>
                  <a:schemeClr val="tx1"/>
                </a:solidFill>
                <a:effectLst>
                  <a:outerShdw blurRad="152400" dist="38100" dir="2700000" algn="tl">
                    <a:srgbClr val="000000">
                      <a:alpha val="36000"/>
                    </a:srgbClr>
                  </a:outerShdw>
                </a:effectLst>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effectLst>
                  <a:outerShdw blurRad="152400" dist="38100" dir="2700000" algn="tl">
                    <a:srgbClr val="000000">
                      <a:alpha val="36000"/>
                    </a:srgbClr>
                  </a:outerShdw>
                </a:effectLst>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effectLst>
                  <a:outerShdw blurRad="152400" dist="38100" dir="2700000" algn="tl">
                    <a:srgbClr val="000000">
                      <a:alpha val="36000"/>
                    </a:srgbClr>
                  </a:outerShdw>
                </a:effectLst>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effectLst>
                  <a:outerShdw blurRad="152400" dist="38100" dir="2700000" algn="tl">
                    <a:srgbClr val="000000">
                      <a:alpha val="36000"/>
                    </a:srgbClr>
                  </a:outerShdw>
                </a:effectLst>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effectLst>
                  <a:outerShdw blurRad="152400" dist="38100" dir="2700000" algn="tl">
                    <a:srgbClr val="000000">
                      <a:alpha val="36000"/>
                    </a:srgbClr>
                  </a:outerShdw>
                </a:effectLst>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r>
              <a:rPr lang="en-US" sz="2800" b="1" dirty="0">
                <a:effectLst/>
                <a:latin typeface="Arial" panose="020B0604020202020204" pitchFamily="34" charset="0"/>
                <a:cs typeface="Arial" panose="020B0604020202020204" pitchFamily="34" charset="0"/>
              </a:rPr>
              <a:t>Product Steps</a:t>
            </a:r>
          </a:p>
        </p:txBody>
      </p:sp>
    </p:spTree>
    <p:extLst>
      <p:ext uri="{BB962C8B-B14F-4D97-AF65-F5344CB8AC3E}">
        <p14:creationId xmlns:p14="http://schemas.microsoft.com/office/powerpoint/2010/main" val="4099384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VoIP</a:t>
            </a:r>
            <a:r>
              <a:rPr lang="en-US" dirty="0">
                <a:solidFill>
                  <a:srgbClr val="DDC855"/>
                </a:solidFill>
              </a:rPr>
              <a:t> Showcase</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68444" y="1629995"/>
            <a:ext cx="1138074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11312296"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Marketplace Asset] Unreal Engine VoIP Voice Chat System for Multiplayer Blueprint #1 Showcase">
            <a:hlinkClick r:id="" action="ppaction://media"/>
            <a:extLst>
              <a:ext uri="{FF2B5EF4-FFF2-40B4-BE49-F238E27FC236}">
                <a16:creationId xmlns:a16="http://schemas.microsoft.com/office/drawing/2014/main" id="{CF4315BB-7A70-4AD8-ABF3-B5E75DF3FC48}"/>
              </a:ext>
            </a:extLst>
          </p:cNvPr>
          <p:cNvPicPr>
            <a:picLocks noRot="1" noChangeAspect="1"/>
          </p:cNvPicPr>
          <p:nvPr>
            <a:videoFile r:link="rId1"/>
            <p:custDataLst>
              <p:tags r:id="rId2"/>
            </p:custDataLst>
          </p:nvPr>
        </p:nvPicPr>
        <p:blipFill>
          <a:blip r:embed="rId7"/>
          <a:stretch>
            <a:fillRect/>
          </a:stretch>
        </p:blipFill>
        <p:spPr>
          <a:xfrm>
            <a:off x="3030947" y="1707461"/>
            <a:ext cx="5861386" cy="4396040"/>
          </a:xfrm>
          <a:prstGeom prst="rect">
            <a:avLst/>
          </a:prstGeom>
        </p:spPr>
      </p:pic>
    </p:spTree>
    <p:extLst>
      <p:ext uri="{BB962C8B-B14F-4D97-AF65-F5344CB8AC3E}">
        <p14:creationId xmlns:p14="http://schemas.microsoft.com/office/powerpoint/2010/main" val="23151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764052" y="4257630"/>
            <a:ext cx="3654082"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Στάδια έργου</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987774" cy="16302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Αποκάλυψη των σταδίων κατασκευής</a:t>
            </a:r>
            <a:endPar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Arial" panose="020B0604020202020204" pitchFamily="34" charset="0"/>
                <a:cs typeface="Arial" panose="020B0604020202020204" pitchFamily="34" charset="0"/>
              </a:rPr>
              <a:t>Ανάπτυξη</a:t>
            </a:r>
            <a:endParaRPr lang="en-US" sz="2000" b="1" kern="0" dirty="0">
              <a:solidFill>
                <a:srgbClr val="FFFFFF"/>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Εξέλιξη</a:t>
            </a: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3961" y="5155488"/>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38561" y="4080609"/>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815882"/>
          </a:xfrm>
          <a:prstGeom prst="rect">
            <a:avLst/>
          </a:prstGeom>
          <a:noFill/>
        </p:spPr>
        <p:txBody>
          <a:bodyPr wrap="square">
            <a:spAutoFit/>
          </a:bodyPr>
          <a:lstStyle/>
          <a:p>
            <a:r>
              <a:rPr lang="en-US" sz="2800" kern="0" dirty="0">
                <a:solidFill>
                  <a:srgbClr val="FFFFFF"/>
                </a:solidFill>
                <a:latin typeface="Arial" panose="020B0604020202020204" pitchFamily="34" charset="0"/>
                <a:cs typeface="Arial" panose="020B0604020202020204" pitchFamily="34" charset="0"/>
                <a:sym typeface="Sora"/>
              </a:rPr>
              <a:t>“In the Age of Digital, every business is a software business. </a:t>
            </a:r>
          </a:p>
          <a:p>
            <a:r>
              <a:rPr lang="en-US" sz="2800" kern="0" dirty="0">
                <a:solidFill>
                  <a:srgbClr val="FFFFFF"/>
                </a:solidFill>
                <a:latin typeface="Arial" panose="020B0604020202020204" pitchFamily="34" charset="0"/>
                <a:cs typeface="Arial" panose="020B0604020202020204" pitchFamily="34" charset="0"/>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1564" y="4647832"/>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4451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a:xfrm>
            <a:off x="1876423" y="3602038"/>
            <a:ext cx="9780575" cy="1655762"/>
          </a:xfrm>
        </p:spPr>
        <p:txBody>
          <a:bodyPr>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Hardware infrastructure </a:t>
            </a:r>
            <a:r>
              <a:rPr lang="en-US" sz="1800" dirty="0">
                <a:latin typeface="Arial" panose="020B0604020202020204" pitchFamily="34" charset="0"/>
                <a:cs typeface="Arial" panose="020B0604020202020204" pitchFamily="34" charset="0"/>
              </a:rPr>
              <a:t>(</a:t>
            </a:r>
            <a:r>
              <a:rPr lang="en-US" sz="1800" i="1" dirty="0">
                <a:latin typeface="Arial" panose="020B0604020202020204" pitchFamily="34" charset="0"/>
                <a:cs typeface="Arial" panose="020B0604020202020204" pitchFamily="34" charset="0"/>
              </a:rPr>
              <a:t>Dedicated Servers + Database storage</a:t>
            </a:r>
            <a:r>
              <a:rPr lang="en-US" sz="18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Software lifecycle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automation</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3"/>
            <a:extLst>
              <a:ext uri="{FF2B5EF4-FFF2-40B4-BE49-F238E27FC236}">
                <a16:creationId xmlns:a16="http://schemas.microsoft.com/office/drawing/2014/main" id="{BAC3ADC2-3752-4A4D-93FB-33C5648B1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Arial" panose="020B0604020202020204" pitchFamily="34" charset="0"/>
                <a:cs typeface="Arial" panose="020B0604020202020204" pitchFamily="34" charset="0"/>
              </a:rPr>
              <a:t>BIBLIOGRAPHY</a:t>
            </a: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6147554" y="503593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062638" y="473007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TextBox 80">
            <a:extLst>
              <a:ext uri="{FF2B5EF4-FFF2-40B4-BE49-F238E27FC236}">
                <a16:creationId xmlns:a16="http://schemas.microsoft.com/office/drawing/2014/main" id="{DD203A8C-DF2D-4766-BD0A-1AF023DEFDC4}"/>
              </a:ext>
            </a:extLst>
          </p:cNvPr>
          <p:cNvSpPr txBox="1"/>
          <p:nvPr/>
        </p:nvSpPr>
        <p:spPr>
          <a:xfrm>
            <a:off x="822774" y="1108645"/>
            <a:ext cx="11003653" cy="5852884"/>
          </a:xfrm>
          <a:prstGeom prst="rect">
            <a:avLst/>
          </a:prstGeom>
          <a:noFill/>
        </p:spPr>
        <p:txBody>
          <a:bodyPr wrap="square">
            <a:spAutoFit/>
          </a:bodyPr>
          <a:lstStyle/>
          <a:p>
            <a:pPr marL="457200" marR="0" indent="-457200" algn="l">
              <a:lnSpc>
                <a:spcPct val="150000"/>
              </a:lnSpc>
              <a:spcBef>
                <a:spcPts val="0"/>
              </a:spcBef>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docs.unrealengine.com, n.d. </a:t>
            </a:r>
            <a:r>
              <a:rPr lang="en-US" i="1" dirty="0">
                <a:effectLst/>
                <a:latin typeface="Arial" panose="020B0604020202020204" pitchFamily="34" charset="0"/>
                <a:ea typeface="Calibri" panose="020F0502020204030204" pitchFamily="34" charset="0"/>
                <a:cs typeface="Times New Roman" panose="02020603050405020304" pitchFamily="18" charset="0"/>
              </a:rPr>
              <a:t>Multiplayer Programming Quick Start.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https://docs.unrealengine.com/4.27/en-US/InteractiveExperiences/Networking/QuickStart/</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marR="0" indent="-457200" algn="l">
              <a:lnSpc>
                <a:spcPct val="150000"/>
              </a:lnSpc>
              <a:spcBef>
                <a:spcPts val="0"/>
              </a:spcBef>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docs.unrealengine.com, n.d. </a:t>
            </a:r>
            <a:r>
              <a:rPr lang="en-US" i="1" dirty="0">
                <a:effectLst/>
                <a:latin typeface="Arial" panose="020B0604020202020204" pitchFamily="34" charset="0"/>
                <a:ea typeface="Calibri" panose="020F0502020204030204" pitchFamily="34" charset="0"/>
                <a:cs typeface="Times New Roman" panose="02020603050405020304" pitchFamily="18" charset="0"/>
              </a:rPr>
              <a:t>Nanite Virtualized Geometry.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https://docs.unrealengine.com/5.0/en-US/RenderingFeatures/Nanite/</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indent="-457200">
              <a:lnSpc>
                <a:spcPct val="150000"/>
              </a:lnSpc>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Wikipedia, C., 2019. </a:t>
            </a:r>
            <a:r>
              <a:rPr lang="en-US" i="1" dirty="0">
                <a:effectLst/>
                <a:latin typeface="Arial" panose="020B0604020202020204" pitchFamily="34" charset="0"/>
                <a:ea typeface="Calibri" panose="020F0502020204030204" pitchFamily="34" charset="0"/>
                <a:cs typeface="Times New Roman" panose="02020603050405020304" pitchFamily="18" charset="0"/>
              </a:rPr>
              <a:t>Blockchain.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https://en.wikipedia.org/wiki/Blockchain</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indent="-457200">
              <a:lnSpc>
                <a:spcPct val="150000"/>
              </a:lnSpc>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Wikipedia, C., 2019. </a:t>
            </a:r>
            <a:r>
              <a:rPr lang="en-US" i="1" dirty="0">
                <a:effectLst/>
                <a:latin typeface="Arial" panose="020B0604020202020204" pitchFamily="34" charset="0"/>
                <a:ea typeface="Calibri" panose="020F0502020204030204" pitchFamily="34" charset="0"/>
                <a:cs typeface="Times New Roman" panose="02020603050405020304" pitchFamily="18" charset="0"/>
              </a:rPr>
              <a:t>Computer graphics.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https://en.wikipedia.org/wiki/Computer_graphics</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marR="0" indent="-457200" algn="l">
              <a:lnSpc>
                <a:spcPct val="150000"/>
              </a:lnSpc>
              <a:spcBef>
                <a:spcPts val="0"/>
              </a:spcBef>
              <a:spcAft>
                <a:spcPts val="800"/>
              </a:spcAft>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0270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 Videos</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52400" y="1645777"/>
            <a:ext cx="11557505" cy="0"/>
          </a:xfrm>
          <a:prstGeom prst="straightConnector1">
            <a:avLst/>
          </a:prstGeom>
          <a:noFill/>
          <a:ln w="19050" cap="flat" cmpd="sng">
            <a:solidFill>
              <a:srgbClr val="C2F918"/>
            </a:solidFill>
            <a:prstDash val="solid"/>
            <a:round/>
            <a:headEnd type="none" w="med" len="med"/>
            <a:tailEnd type="none" w="med" len="med"/>
          </a:ln>
        </p:spPr>
      </p:cxnSp>
      <p:sp>
        <p:nvSpPr>
          <p:cNvPr id="2" name="TextBox 1">
            <a:extLst>
              <a:ext uri="{FF2B5EF4-FFF2-40B4-BE49-F238E27FC236}">
                <a16:creationId xmlns:a16="http://schemas.microsoft.com/office/drawing/2014/main" id="{82F33E76-7CFD-491E-8E91-023989791E67}"/>
              </a:ext>
            </a:extLst>
          </p:cNvPr>
          <p:cNvSpPr txBox="1"/>
          <p:nvPr/>
        </p:nvSpPr>
        <p:spPr>
          <a:xfrm>
            <a:off x="1193890" y="1933948"/>
            <a:ext cx="8844625" cy="2308324"/>
          </a:xfrm>
          <a:prstGeom prst="rect">
            <a:avLst/>
          </a:prstGeom>
          <a:noFill/>
        </p:spPr>
        <p:txBody>
          <a:bodyPr wrap="square" rtlCol="0">
            <a:spAutoFit/>
          </a:bodyPr>
          <a:lstStyle/>
          <a:p>
            <a:pPr marL="457200" indent="-457200">
              <a:buFont typeface="+mj-lt"/>
              <a:buAutoNum type="arabicPeriod"/>
            </a:pPr>
            <a:r>
              <a:rPr lang="en-US" sz="2400" b="0" i="0" dirty="0">
                <a:solidFill>
                  <a:srgbClr val="FFFFFF"/>
                </a:solidFill>
                <a:effectLst/>
                <a:latin typeface="Arial" panose="020B0604020202020204" pitchFamily="34" charset="0"/>
                <a:cs typeface="Arial" panose="020B0604020202020204" pitchFamily="34" charset="0"/>
                <a:hlinkClick r:id="rId5"/>
              </a:rPr>
              <a:t>Unreal Engine VoIP Voice Chat System for Multiplayer #2 Technical Explanation Overview</a:t>
            </a:r>
            <a:endParaRPr lang="en-US" sz="2400" b="0" i="0" dirty="0">
              <a:solidFill>
                <a:srgbClr val="FFFFFF"/>
              </a:solidFill>
              <a:effectLst/>
              <a:latin typeface="Arial" panose="020B0604020202020204" pitchFamily="34" charset="0"/>
              <a:cs typeface="Arial" panose="020B0604020202020204" pitchFamily="34" charset="0"/>
            </a:endParaRPr>
          </a:p>
          <a:p>
            <a:pPr marL="457200" indent="-457200">
              <a:buFont typeface="+mj-lt"/>
              <a:buAutoNum type="arabicPeriod"/>
            </a:pPr>
            <a:r>
              <a:rPr lang="en-US" sz="2400" b="0" i="0" dirty="0">
                <a:solidFill>
                  <a:srgbClr val="FFFFFF"/>
                </a:solidFill>
                <a:effectLst/>
                <a:latin typeface="Roboto" panose="02000000000000000000" pitchFamily="2" charset="0"/>
                <a:hlinkClick r:id="rId6"/>
              </a:rPr>
              <a:t>Unreal Engine VoIP Voice Chat System for Multiplayer #3 Blueprints: How it works?</a:t>
            </a:r>
            <a:endParaRPr lang="en-US" sz="2400" b="0" i="0" dirty="0">
              <a:solidFill>
                <a:srgbClr val="FFFFFF"/>
              </a:solidFill>
              <a:effectLst/>
              <a:latin typeface="Roboto" panose="02000000000000000000" pitchFamily="2" charset="0"/>
            </a:endParaRPr>
          </a:p>
          <a:p>
            <a:pPr marL="457200" indent="-457200">
              <a:buFont typeface="+mj-lt"/>
              <a:buAutoNum type="arabicPeriod"/>
            </a:pPr>
            <a:r>
              <a:rPr lang="en-US" sz="2400" b="0" i="0" dirty="0">
                <a:solidFill>
                  <a:srgbClr val="FFFFFF"/>
                </a:solidFill>
                <a:effectLst/>
                <a:latin typeface="Roboto" panose="02000000000000000000" pitchFamily="2" charset="0"/>
                <a:hlinkClick r:id="rId7"/>
              </a:rPr>
              <a:t>Gameplay Mechanics Technical Overview (alpha stage)</a:t>
            </a:r>
            <a:endParaRPr lang="en-US" sz="2400" b="0" i="0" dirty="0">
              <a:solidFill>
                <a:srgbClr val="FFFFFF"/>
              </a:solidFill>
              <a:effectLst/>
              <a:latin typeface="Roboto" panose="02000000000000000000" pitchFamily="2" charset="0"/>
            </a:endParaRPr>
          </a:p>
          <a:p>
            <a:pPr marL="457200" indent="-457200">
              <a:buFont typeface="+mj-lt"/>
              <a:buAutoNum type="arabicPeriod"/>
            </a:pPr>
            <a:r>
              <a:rPr lang="en-US" sz="2400" b="0" i="0" dirty="0">
                <a:solidFill>
                  <a:srgbClr val="FFFFFF"/>
                </a:solidFill>
                <a:effectLst/>
                <a:latin typeface="Roboto" panose="02000000000000000000" pitchFamily="2" charset="0"/>
                <a:hlinkClick r:id="rId8"/>
              </a:rPr>
              <a:t>Unreal Engine 5 (UE5) Horror Industrial Footage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8235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674305" y="5718019"/>
            <a:ext cx="977696" cy="909104"/>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5149539" y="3646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43948" y="35576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777561" y="27066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8700354">
            <a:off x="11410793" y="2992135"/>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5349;p86">
            <a:extLst>
              <a:ext uri="{FF2B5EF4-FFF2-40B4-BE49-F238E27FC236}">
                <a16:creationId xmlns:a16="http://schemas.microsoft.com/office/drawing/2014/main" id="{2AAC55E0-F371-4D4A-A25C-33F4CE08C311}"/>
              </a:ext>
            </a:extLst>
          </p:cNvPr>
          <p:cNvSpPr/>
          <p:nvPr/>
        </p:nvSpPr>
        <p:spPr>
          <a:xfrm>
            <a:off x="487198" y="3317718"/>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TextBox 67">
            <a:extLst>
              <a:ext uri="{FF2B5EF4-FFF2-40B4-BE49-F238E27FC236}">
                <a16:creationId xmlns:a16="http://schemas.microsoft.com/office/drawing/2014/main" id="{B5FE112D-CC73-47E8-8437-5D1084301FB2}"/>
              </a:ext>
            </a:extLst>
          </p:cNvPr>
          <p:cNvSpPr txBox="1"/>
          <p:nvPr/>
        </p:nvSpPr>
        <p:spPr>
          <a:xfrm>
            <a:off x="1126837" y="573315"/>
            <a:ext cx="8153616" cy="584775"/>
          </a:xfrm>
          <a:prstGeom prst="rect">
            <a:avLst/>
          </a:prstGeom>
          <a:noFill/>
        </p:spPr>
        <p:txBody>
          <a:bodyPr wrap="square" rtlCol="0">
            <a:spAutoFit/>
          </a:bodyPr>
          <a:lstStyle/>
          <a:p>
            <a:r>
              <a:rPr lang="el-GR" sz="3200" b="1" dirty="0">
                <a:latin typeface="Arial" panose="020B0604020202020204" pitchFamily="34" charset="0"/>
                <a:cs typeface="Arial" panose="020B0604020202020204" pitchFamily="34" charset="0"/>
              </a:rPr>
              <a:t>ΠΕΡΙΛΗΨΗ</a:t>
            </a:r>
            <a:endParaRPr lang="en-US" sz="2800" b="1"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C42B04FE-55B8-415E-BB4B-205D89EBCBFA}"/>
              </a:ext>
            </a:extLst>
          </p:cNvPr>
          <p:cNvSpPr txBox="1"/>
          <p:nvPr/>
        </p:nvSpPr>
        <p:spPr>
          <a:xfrm>
            <a:off x="1126837" y="1307007"/>
            <a:ext cx="10812615"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Virtual World – Computer Generated (</a:t>
            </a:r>
            <a:r>
              <a:rPr lang="en-US" sz="2400" i="1" dirty="0">
                <a:latin typeface="Arial" panose="020B0604020202020204" pitchFamily="34" charset="0"/>
                <a:cs typeface="Arial" panose="020B0604020202020204" pitchFamily="34" charset="0"/>
              </a:rPr>
              <a:t>CGI</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Technological Research &amp; Surveys </a:t>
            </a:r>
            <a:r>
              <a:rPr lang="el-GR" sz="2400" dirty="0">
                <a:latin typeface="Arial" panose="020B0604020202020204" pitchFamily="34" charset="0"/>
                <a:cs typeface="Arial" panose="020B0604020202020204" pitchFamily="34" charset="0"/>
              </a:rPr>
              <a:t>για κατεύθυνση ζητήσεις</a:t>
            </a:r>
            <a:r>
              <a:rPr lang="en-US" sz="2400" dirty="0">
                <a:latin typeface="Arial" panose="020B0604020202020204" pitchFamily="34" charset="0"/>
                <a:cs typeface="Arial" panose="020B0604020202020204" pitchFamily="34" charset="0"/>
              </a:rPr>
              <a:t> (</a:t>
            </a:r>
            <a:r>
              <a:rPr lang="el-GR" sz="2400" i="1" dirty="0">
                <a:latin typeface="Arial" panose="020B0604020202020204" pitchFamily="34" charset="0"/>
                <a:cs typeface="Arial" panose="020B0604020202020204" pitchFamily="34" charset="0"/>
              </a:rPr>
              <a:t>ποσοτική &amp; ποιοτική ανάλυση</a:t>
            </a:r>
            <a:r>
              <a:rPr lang="el-GR"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Επιστημολογία &amp; Διεπιστημονικότητα</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Player Retention</a:t>
            </a:r>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Multiplayer Video Game Mechanics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Virtual Immersion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Real-time communications Voice over Internet Protocol (</a:t>
            </a:r>
            <a:r>
              <a:rPr lang="en-US" sz="2400" i="1" dirty="0">
                <a:latin typeface="Arial" panose="020B0604020202020204" pitchFamily="34" charset="0"/>
                <a:cs typeface="Arial" panose="020B0604020202020204" pitchFamily="34" charset="0"/>
              </a:rPr>
              <a:t>VoIP</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Genre Driven experience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3D modeling &amp; Architectural visualization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Sound Effects (</a:t>
            </a:r>
            <a:r>
              <a:rPr lang="en-US" sz="2400" i="1" dirty="0">
                <a:latin typeface="Arial" panose="020B0604020202020204" pitchFamily="34" charset="0"/>
                <a:cs typeface="Arial" panose="020B0604020202020204" pitchFamily="34" charset="0"/>
              </a:rPr>
              <a:t>Signal modulation</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Software Platform Architecture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Layers of Abstraction</a:t>
            </a:r>
          </a:p>
        </p:txBody>
      </p:sp>
    </p:spTree>
    <p:extLst>
      <p:ext uri="{BB962C8B-B14F-4D97-AF65-F5344CB8AC3E}">
        <p14:creationId xmlns:p14="http://schemas.microsoft.com/office/powerpoint/2010/main" val="12723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10EC4ED6-9DE9-42E9-8255-61FE23492B2E}"/>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Συνεπώς</a:t>
            </a:r>
            <a:r>
              <a:rPr lang="en-US" sz="2800" b="1" dirty="0">
                <a:latin typeface="Arial" panose="020B0604020202020204" pitchFamily="34" charset="0"/>
                <a:cs typeface="Arial" panose="020B0604020202020204" pitchFamily="34" charset="0"/>
              </a:rPr>
              <a:t> </a:t>
            </a:r>
            <a:r>
              <a:rPr lang="el-GR" sz="2800" b="1" dirty="0">
                <a:latin typeface="Arial" panose="020B0604020202020204" pitchFamily="34" charset="0"/>
                <a:cs typeface="Arial" panose="020B0604020202020204" pitchFamily="34" charset="0"/>
              </a:rPr>
              <a:t>η έρευνα εξετάζει</a:t>
            </a:r>
            <a:r>
              <a:rPr lang="en-US" sz="2800" b="1" dirty="0">
                <a:latin typeface="Arial" panose="020B0604020202020204" pitchFamily="34" charset="0"/>
                <a:cs typeface="Arial" panose="020B0604020202020204" pitchFamily="34" charset="0"/>
              </a:rPr>
              <a:t> (</a:t>
            </a:r>
            <a:r>
              <a:rPr lang="en-US" sz="2800" b="1" i="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Project Mission</a:t>
            </a:r>
            <a:r>
              <a:rPr lang="en-US" sz="2800" b="1" dirty="0">
                <a:latin typeface="Arial" panose="020B0604020202020204" pitchFamily="34" charset="0"/>
                <a:cs typeface="Arial" panose="020B0604020202020204" pitchFamily="34" charset="0"/>
              </a:rPr>
              <a:t>)</a:t>
            </a:r>
            <a:r>
              <a:rPr lang="el-GR" sz="2800" b="1" dirty="0">
                <a:latin typeface="Arial" panose="020B0604020202020204" pitchFamily="34" charset="0"/>
                <a:cs typeface="Arial" panose="020B0604020202020204" pitchFamily="34" charset="0"/>
              </a:rPr>
              <a:t>:</a:t>
            </a:r>
            <a:endParaRPr lang="en-US" sz="2800" b="1"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FBD6B799-D9DD-4098-91AF-03767CCD85B8}"/>
              </a:ext>
            </a:extLst>
          </p:cNvPr>
          <p:cNvSpPr txBox="1"/>
          <p:nvPr/>
        </p:nvSpPr>
        <p:spPr>
          <a:xfrm>
            <a:off x="1126837" y="1491673"/>
            <a:ext cx="10538294" cy="4524315"/>
          </a:xfrm>
          <a:prstGeom prst="rect">
            <a:avLst/>
          </a:prstGeom>
          <a:noFill/>
        </p:spPr>
        <p:txBody>
          <a:bodyPr wrap="square" rtlCol="0">
            <a:spAutoFit/>
          </a:bodyPr>
          <a:lstStyle/>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Εξόρυξη γνώσεις από τις πληροφορίες του κοινού μετά από </a:t>
            </a:r>
            <a:r>
              <a:rPr lang="en-US" sz="2400" dirty="0">
                <a:latin typeface="Arial" panose="020B0604020202020204" pitchFamily="34" charset="0"/>
                <a:cs typeface="Arial" panose="020B0604020202020204" pitchFamily="34" charset="0"/>
              </a:rPr>
              <a:t>survey/Questionnaires</a:t>
            </a:r>
            <a:r>
              <a:rPr lang="el-GR" sz="2400" dirty="0">
                <a:latin typeface="Arial" panose="020B0604020202020204" pitchFamily="34" charset="0"/>
                <a:cs typeface="Arial" panose="020B0604020202020204" pitchFamily="34" charset="0"/>
              </a:rPr>
              <a:t> </a:t>
            </a:r>
          </a:p>
          <a:p>
            <a:endParaRPr lang="el-GR" sz="2400" dirty="0">
              <a:latin typeface="Arial" panose="020B0604020202020204" pitchFamily="34" charset="0"/>
              <a:cs typeface="Arial" panose="020B0604020202020204" pitchFamily="34" charset="0"/>
            </a:endParaRPr>
          </a:p>
          <a:p>
            <a:pPr marL="342900" marR="0" indent="-342900" algn="just">
              <a:lnSpc>
                <a:spcPct val="150000"/>
              </a:lnSpc>
              <a:spcBef>
                <a:spcPts val="0"/>
              </a:spcBef>
              <a:spcAft>
                <a:spcPts val="0"/>
              </a:spcAft>
              <a:buFont typeface="Arial" panose="020B0604020202020204" pitchFamily="34" charset="0"/>
              <a:buChar char="•"/>
            </a:pPr>
            <a:r>
              <a:rPr lang="el-GR" sz="2400" dirty="0">
                <a:effectLst/>
                <a:latin typeface="Arial" panose="020B0604020202020204" pitchFamily="34" charset="0"/>
                <a:ea typeface="Calibri" panose="020F0502020204030204" pitchFamily="34" charset="0"/>
                <a:cs typeface="Arial" panose="020B0604020202020204" pitchFamily="34" charset="0"/>
              </a:rPr>
              <a:t>Παροχή </a:t>
            </a:r>
            <a:r>
              <a:rPr lang="el-GR" sz="2400" dirty="0" err="1">
                <a:effectLst/>
                <a:latin typeface="Arial" panose="020B0604020202020204" pitchFamily="34" charset="0"/>
                <a:ea typeface="Calibri" panose="020F0502020204030204" pitchFamily="34" charset="0"/>
                <a:cs typeface="Arial" panose="020B0604020202020204" pitchFamily="34" charset="0"/>
              </a:rPr>
              <a:t>online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διαδραστικών</a:t>
            </a:r>
            <a:r>
              <a:rPr lang="el-GR" sz="2400" dirty="0">
                <a:effectLst/>
                <a:latin typeface="Arial" panose="020B0604020202020204" pitchFamily="34" charset="0"/>
                <a:ea typeface="Calibri" panose="020F0502020204030204" pitchFamily="34" charset="0"/>
                <a:cs typeface="Arial" panose="020B0604020202020204" pitchFamily="34" charset="0"/>
              </a:rPr>
              <a:t> μηχανισμών για ρεαλισμού </a:t>
            </a:r>
            <a:r>
              <a:rPr lang="el-GR" sz="2400" dirty="0" err="1">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genre</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Υπηρεσίες φωνής για πραγματικού χρόνου μετάδοσης</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Επεξεργασία σήματος φωνής για προσομοιώσει εξασθένηση σήματος σε ειδικές περιοχές</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Τα βήματα διαδικασίας για την δημιουργία των μηχανισμών</a:t>
            </a:r>
          </a:p>
          <a:p>
            <a:endParaRPr lang="en-US" sz="24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0D86A5A9-0FCC-490C-8227-9B23EAEF15B4}"/>
              </a:ext>
            </a:extLst>
          </p:cNvPr>
          <p:cNvSpPr txBox="1"/>
          <p:nvPr/>
        </p:nvSpPr>
        <p:spPr>
          <a:xfrm>
            <a:off x="3445723" y="5930742"/>
            <a:ext cx="5300554" cy="707886"/>
          </a:xfrm>
          <a:prstGeom prst="rect">
            <a:avLst/>
          </a:prstGeom>
          <a:noFill/>
        </p:spPr>
        <p:txBody>
          <a:bodyPr wrap="none" rtlCol="0">
            <a:spAutoFit/>
          </a:bodyPr>
          <a:lstStyle/>
          <a:p>
            <a:r>
              <a:rPr lang="el-GR" sz="2000" dirty="0">
                <a:latin typeface="Arial" panose="020B0604020202020204" pitchFamily="34" charset="0"/>
                <a:cs typeface="Arial" panose="020B0604020202020204" pitchFamily="34" charset="0"/>
              </a:rPr>
              <a:t>Εχει χρησιμοποιηθεί</a:t>
            </a:r>
            <a:r>
              <a:rPr lang="en-US" sz="2000" dirty="0">
                <a:latin typeface="Arial" panose="020B0604020202020204" pitchFamily="34" charset="0"/>
                <a:cs typeface="Arial" panose="020B0604020202020204" pitchFamily="34" charset="0"/>
              </a:rPr>
              <a:t> </a:t>
            </a:r>
            <a:r>
              <a:rPr lang="el-GR" sz="2000" dirty="0">
                <a:latin typeface="Arial" panose="020B0604020202020204" pitchFamily="34" charset="0"/>
                <a:cs typeface="Arial" panose="020B0604020202020204" pitchFamily="34" charset="0"/>
              </a:rPr>
              <a:t>για </a:t>
            </a:r>
            <a:r>
              <a:rPr lang="en-US" sz="2000" dirty="0">
                <a:latin typeface="Arial" panose="020B0604020202020204" pitchFamily="34" charset="0"/>
                <a:cs typeface="Arial" panose="020B0604020202020204" pitchFamily="34" charset="0"/>
              </a:rPr>
              <a:t>project management</a:t>
            </a:r>
          </a:p>
          <a:p>
            <a:r>
              <a:rPr lang="en-US" sz="2000" dirty="0">
                <a:latin typeface="Arial" panose="020B0604020202020204" pitchFamily="34" charset="0"/>
                <a:cs typeface="Arial" panose="020B0604020202020204" pitchFamily="34" charset="0"/>
              </a:rPr>
              <a:t>agile development process (</a:t>
            </a:r>
            <a:r>
              <a:rPr lang="en-US" sz="2000" i="1" dirty="0">
                <a:latin typeface="Arial" panose="020B0604020202020204" pitchFamily="34" charset="0"/>
                <a:cs typeface="Arial" panose="020B0604020202020204" pitchFamily="34" charset="0"/>
              </a:rPr>
              <a:t>scrum</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8656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3D9EA-C7F9-41A5-B53E-06AB91EEE837}"/>
              </a:ext>
            </a:extLst>
          </p:cNvPr>
          <p:cNvSpPr txBox="1"/>
          <p:nvPr/>
        </p:nvSpPr>
        <p:spPr>
          <a:xfrm>
            <a:off x="1126837" y="1396981"/>
            <a:ext cx="10150647" cy="2431435"/>
          </a:xfrm>
          <a:prstGeom prst="rect">
            <a:avLst/>
          </a:prstGeom>
          <a:noFill/>
        </p:spPr>
        <p:txBody>
          <a:bodyPr wrap="square" rtlCol="0">
            <a:spAutoFit/>
          </a:bodyPr>
          <a:lstStyle/>
          <a:p>
            <a:r>
              <a:rPr lang="el-GR" sz="2400" dirty="0">
                <a:effectLst/>
                <a:latin typeface="Arial" panose="020B0604020202020204" pitchFamily="34" charset="0"/>
                <a:ea typeface="Calibri" panose="020F0502020204030204" pitchFamily="34" charset="0"/>
                <a:cs typeface="Arial" panose="020B0604020202020204" pitchFamily="34" charset="0"/>
              </a:rPr>
              <a:t>Η παρούσα εργασία συστημάτων παιχνιδιού εγκρίθηκε και δημοσιεύτηκε στην επίσημη πλατφόρμα της </a:t>
            </a:r>
            <a:r>
              <a:rPr lang="en-US" sz="24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Unreal Engine Marketplace</a:t>
            </a:r>
            <a:r>
              <a:rPr lang="el-GR" sz="2400" dirty="0">
                <a:effectLst/>
                <a:latin typeface="Arial" panose="020B0604020202020204" pitchFamily="34" charset="0"/>
                <a:ea typeface="Calibri" panose="020F0502020204030204" pitchFamily="34" charset="0"/>
                <a:cs typeface="Arial" panose="020B0604020202020204" pitchFamily="34" charset="0"/>
              </a:rPr>
              <a:t> καθώς </a:t>
            </a:r>
          </a:p>
          <a:p>
            <a:r>
              <a:rPr lang="el-GR" sz="2400" dirty="0">
                <a:effectLst/>
                <a:latin typeface="Arial" panose="020B0604020202020204" pitchFamily="34" charset="0"/>
                <a:ea typeface="Calibri" panose="020F0502020204030204" pitchFamily="34" charset="0"/>
                <a:cs typeface="Arial" panose="020B0604020202020204" pitchFamily="34" charset="0"/>
              </a:rPr>
              <a:t>έλαβε τα σωστά βήματα/</a:t>
            </a:r>
            <a:r>
              <a:rPr lang="en-US" sz="2400" dirty="0">
                <a:effectLst/>
                <a:latin typeface="Arial" panose="020B0604020202020204" pitchFamily="34" charset="0"/>
                <a:ea typeface="Calibri" panose="020F0502020204030204" pitchFamily="34" charset="0"/>
                <a:cs typeface="Arial" panose="020B0604020202020204" pitchFamily="34" charset="0"/>
              </a:rPr>
              <a:t>Guidelines</a:t>
            </a:r>
            <a:r>
              <a:rPr lang="el-GR" sz="2400" dirty="0">
                <a:effectLst/>
                <a:latin typeface="Arial" panose="020B0604020202020204" pitchFamily="34" charset="0"/>
                <a:ea typeface="Calibri" panose="020F0502020204030204" pitchFamily="34" charset="0"/>
                <a:cs typeface="Arial" panose="020B0604020202020204" pitchFamily="34" charset="0"/>
              </a:rPr>
              <a:t> που θα συνοψίσουμε παρακάτω για να έρθει εις πέρας ένα </a:t>
            </a:r>
            <a:r>
              <a:rPr lang="en-US" sz="2400" dirty="0">
                <a:effectLst/>
                <a:latin typeface="Arial" panose="020B0604020202020204" pitchFamily="34" charset="0"/>
                <a:ea typeface="Calibri" panose="020F0502020204030204" pitchFamily="34" charset="0"/>
                <a:cs typeface="Arial" panose="020B0604020202020204" pitchFamily="34" charset="0"/>
              </a:rPr>
              <a:t>project </a:t>
            </a:r>
            <a:r>
              <a:rPr lang="el-GR" sz="2400" dirty="0">
                <a:effectLst/>
                <a:latin typeface="Arial" panose="020B0604020202020204" pitchFamily="34" charset="0"/>
                <a:ea typeface="Calibri" panose="020F0502020204030204" pitchFamily="34" charset="0"/>
                <a:cs typeface="Arial" panose="020B0604020202020204" pitchFamily="34" charset="0"/>
              </a:rPr>
              <a:t>κομμάτι </a:t>
            </a:r>
            <a:r>
              <a:rPr lang="en-US" sz="2400" dirty="0">
                <a:effectLst/>
                <a:latin typeface="Arial" panose="020B0604020202020204" pitchFamily="34" charset="0"/>
                <a:ea typeface="Calibri" panose="020F0502020204030204" pitchFamily="34" charset="0"/>
                <a:cs typeface="Arial" panose="020B0604020202020204" pitchFamily="34" charset="0"/>
              </a:rPr>
              <a:t>video</a:t>
            </a:r>
            <a:r>
              <a:rPr lang="el-GR" sz="2400" dirty="0">
                <a:effectLst/>
                <a:latin typeface="Arial" panose="020B0604020202020204" pitchFamily="34" charset="0"/>
                <a:ea typeface="Calibri" panose="020F0502020204030204" pitchFamily="34" charset="0"/>
                <a:cs typeface="Arial" panose="020B0604020202020204" pitchFamily="34" charset="0"/>
              </a:rPr>
              <a:t>-</a:t>
            </a:r>
            <a:r>
              <a:rPr lang="en-US" sz="2400" dirty="0">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με σωστή ροή από ιδέα -&gt; υλοποίηση.</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r>
              <a:rPr lang="el-GR" sz="3200" dirty="0">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DAF0503-70F9-4A41-B053-4A471CF8A630}"/>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Η τρέχουσα υλοποίηση του έργου</a:t>
            </a:r>
            <a:endParaRPr lang="en-US" sz="28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5C06F6F-3981-4F1D-96E6-8110C5A2D00A}"/>
              </a:ext>
            </a:extLst>
          </p:cNvPr>
          <p:cNvPicPr>
            <a:picLocks noChangeAspect="1"/>
          </p:cNvPicPr>
          <p:nvPr/>
        </p:nvPicPr>
        <p:blipFill>
          <a:blip r:embed="rId4"/>
          <a:stretch>
            <a:fillRect/>
          </a:stretch>
        </p:blipFill>
        <p:spPr>
          <a:xfrm>
            <a:off x="3188027" y="3292462"/>
            <a:ext cx="5815945" cy="3348935"/>
          </a:xfrm>
          <a:prstGeom prst="rect">
            <a:avLst/>
          </a:prstGeom>
        </p:spPr>
      </p:pic>
    </p:spTree>
    <p:extLst>
      <p:ext uri="{BB962C8B-B14F-4D97-AF65-F5344CB8AC3E}">
        <p14:creationId xmlns:p14="http://schemas.microsoft.com/office/powerpoint/2010/main" val="3040939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 | Agenda</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96387" y="210121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942973" y="591744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1304548" y="403241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10007295" y="4813175"/>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322851" y="3147193"/>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92888" y="3147193"/>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690" y="5043886"/>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727" y="5043886"/>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6039844" y="1834022"/>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6009881" y="1834022"/>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a:t>
            </a:r>
            <a:r>
              <a:rPr lang="en-US" sz="30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6054464" y="3077620"/>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6024501" y="3077620"/>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6073947" y="504561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6043984" y="504561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391790"/>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kern="0" dirty="0">
                <a:solidFill>
                  <a:srgbClr val="FFFFFF"/>
                </a:solidFill>
                <a:latin typeface="Arial" panose="020B0604020202020204" pitchFamily="34" charset="0"/>
                <a:cs typeface="Arial" panose="020B0604020202020204" pitchFamily="34" charset="0"/>
              </a:rPr>
              <a:t>Έρευνα για το </a:t>
            </a:r>
            <a:r>
              <a:rPr lang="en-US" sz="2000"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2000" kern="0" dirty="0">
                <a:solidFill>
                  <a:srgbClr val="FFFFFF"/>
                </a:solidFill>
                <a:latin typeface="Arial" panose="020B0604020202020204" pitchFamily="34" charset="0"/>
                <a:cs typeface="Arial" panose="020B0604020202020204" pitchFamily="34" charset="0"/>
              </a:rPr>
              <a:t>Gameplay Mechanics</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1" y="1938873"/>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105020" y="3303424"/>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Βασικές απαιτήσεις</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103590" y="3738562"/>
            <a:ext cx="4025978" cy="1356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Αντίστροφη μηχανική προϊόντων</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822673" y="1893075"/>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Sneak peek</a:t>
            </a: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816803" y="2164951"/>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839277" y="3235018"/>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Στάδια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839273" y="3619394"/>
            <a:ext cx="3911428" cy="17171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Αποκάλυψη των σταδίων κατασκευής</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kern="0" dirty="0">
                <a:solidFill>
                  <a:srgbClr val="FFFFFF"/>
                </a:solidFill>
                <a:latin typeface="Arial" panose="020B0604020202020204" pitchFamily="34" charset="0"/>
                <a:cs typeface="Arial" panose="020B0604020202020204" pitchFamily="34" charset="0"/>
              </a:rPr>
              <a:t>Ανάπτυξη</a:t>
            </a:r>
            <a:endParaRPr lang="en-US" sz="2000" kern="0" dirty="0">
              <a:solidFill>
                <a:srgbClr val="FFFFFF"/>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Εξέλιξη</a:t>
            </a: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859" y="5212005"/>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Στόχοι του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760" y="5716913"/>
            <a:ext cx="3564467" cy="1149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User-centric mind enabled</a:t>
            </a:r>
          </a:p>
          <a:p>
            <a:pPr marL="285750" indent="-285750" defTabSz="914400">
              <a:buClr>
                <a:schemeClr val="tx1"/>
              </a:buClr>
              <a:buSzPts val="1100"/>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Interactive Genre Gameplay</a:t>
            </a:r>
            <a:r>
              <a:rPr lang="en-US" sz="2000" kern="0" dirty="0">
                <a:solidFill>
                  <a:srgbClr val="FFFFFF"/>
                </a:solidFill>
                <a:latin typeface="Arial" panose="020B0604020202020204" pitchFamily="34" charset="0"/>
                <a:cs typeface="Arial" panose="020B0604020202020204" pitchFamily="34" charset="0"/>
              </a:rPr>
              <a:t> Mechanics</a:t>
            </a:r>
            <a:endParaRPr kumimoji="0" lang="en-US" sz="18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858757" y="5217750"/>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877719" y="5493662"/>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8125474" y="5130473"/>
            <a:ext cx="1091966"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Matrix</a:t>
            </a:r>
          </a:p>
        </p:txBody>
      </p:sp>
      <p:sp>
        <p:nvSpPr>
          <p:cNvPr id="96" name="Google Shape;790;p51">
            <a:extLst>
              <a:ext uri="{FF2B5EF4-FFF2-40B4-BE49-F238E27FC236}">
                <a16:creationId xmlns:a16="http://schemas.microsoft.com/office/drawing/2014/main" id="{289309BD-42B4-4FAD-BD05-4E5CF88F6A72}"/>
              </a:ext>
            </a:extLst>
          </p:cNvPr>
          <p:cNvSpPr txBox="1">
            <a:spLocks/>
          </p:cNvSpPr>
          <p:nvPr/>
        </p:nvSpPr>
        <p:spPr>
          <a:xfrm>
            <a:off x="2077188" y="1664948"/>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rPr>
              <a:t>Εισαγωγή</a:t>
            </a:r>
            <a:endParaRPr kumimoji="0" lang="en-US" sz="24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spTree>
    <p:extLst>
      <p:ext uri="{BB962C8B-B14F-4D97-AF65-F5344CB8AC3E}">
        <p14:creationId xmlns:p14="http://schemas.microsoft.com/office/powerpoint/2010/main" val="36721706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CC75B185_1EA8_4CAD_8B5B_26A39F50748F&quot;,&quot;SourceFullName&quot;:&quot;https://www.youtube.com/embed/2QcsIlXXc1M?feature=oembed&quot;,&quot;LastUpdate&quot;:&quot;2022-04-19 12:51 PM&quot;,&quot;UpdatedBy&quot;:&quot;backt&quot;,&quot;IsLinked&quot;:false,&quot;IsBrokenLink&quot;:fals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Backgrounds.DesktopTaskbar" Revision="1" Stencil="System.Storyboarding.Backgrounds" StencilVersion="0.1"/>
</Control>
</file>

<file path=customXml/itemProps1.xml><?xml version="1.0" encoding="utf-8"?>
<ds:datastoreItem xmlns:ds="http://schemas.openxmlformats.org/officeDocument/2006/customXml" ds:itemID="{E040FBE2-E3A9-4B9A-B6CD-6E858D1D407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TM04033919[[fn=Circuit]]</Template>
  <TotalTime>7604</TotalTime>
  <Words>4769</Words>
  <Application>Microsoft Office PowerPoint</Application>
  <PresentationFormat>Widescreen</PresentationFormat>
  <Paragraphs>556</Paragraphs>
  <Slides>46</Slides>
  <Notes>45</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Arial</vt:lpstr>
      <vt:lpstr>Arial</vt:lpstr>
      <vt:lpstr>Arimo</vt:lpstr>
      <vt:lpstr>Calibri</vt:lpstr>
      <vt:lpstr>Cambria Math</vt:lpstr>
      <vt:lpstr>charter</vt:lpstr>
      <vt:lpstr>Courier New</vt:lpstr>
      <vt:lpstr>Roboto</vt:lpstr>
      <vt:lpstr>Saira SemiCondensed</vt:lpstr>
      <vt:lpstr>Saira SemiCondensed ExtraBold</vt:lpstr>
      <vt:lpstr>Sora</vt:lpstr>
      <vt:lpstr>Tw Cen MT</vt:lpstr>
      <vt:lpstr>Circuit</vt:lpstr>
      <vt:lpstr>Advanced Gameplay Mechanics</vt:lpstr>
      <vt:lpstr>PowerPoint Presentation</vt:lpstr>
      <vt:lpstr>PowerPoint Presentation</vt:lpstr>
      <vt:lpstr>Gameplay mechanics – VoIP Showcase</vt:lpstr>
      <vt:lpstr>Gameplay mechanics – technical Videos</vt:lpstr>
      <vt:lpstr>PowerPoint Presentation</vt:lpstr>
      <vt:lpstr>PowerPoint Presentation</vt:lpstr>
      <vt:lpstr>PowerPoint Presentation</vt:lpstr>
      <vt:lpstr>Table of contents | Agenda</vt:lpstr>
      <vt:lpstr>PowerPoint Presentation</vt:lpstr>
      <vt:lpstr>PowerPoint Presentation</vt:lpstr>
      <vt:lpstr>PowerPoint Presentation</vt:lpstr>
      <vt:lpstr>PowerPoint Presentation</vt:lpstr>
      <vt:lpstr>PowerPoint Presentation</vt:lpstr>
      <vt:lpstr>Gaming industry rise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PowerPoint Presentation</vt:lpstr>
      <vt:lpstr>PowerPoint Presentation</vt:lpstr>
      <vt:lpstr>PowerPoint Presentation</vt:lpstr>
      <vt:lpstr>PowerPoint Presentation</vt:lpstr>
      <vt:lpstr>PowerPoint Presentation</vt:lpstr>
      <vt:lpstr>PowerPoint Presentation</vt:lpstr>
      <vt:lpstr>ΕΜΠΕΙΡΙΑ ΧΡΗΣΤΗ</vt:lpstr>
      <vt:lpstr>PowerPoint Presentation</vt:lpstr>
      <vt:lpstr>PowerPoint Presentation</vt:lpstr>
      <vt:lpstr>PowerPoint Presentation</vt:lpstr>
      <vt:lpstr>SDLC &amp; DEV-OPS for R&amp;D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868</cp:revision>
  <dcterms:created xsi:type="dcterms:W3CDTF">2021-12-20T17:41:23Z</dcterms:created>
  <dcterms:modified xsi:type="dcterms:W3CDTF">2022-04-23T00:54:01Z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